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5"/>
  </p:notesMasterIdLst>
  <p:handoutMasterIdLst>
    <p:handoutMasterId r:id="rId86"/>
  </p:handoutMasterIdLst>
  <p:sldIdLst>
    <p:sldId id="256" r:id="rId2"/>
    <p:sldId id="257" r:id="rId3"/>
    <p:sldId id="597" r:id="rId4"/>
    <p:sldId id="272" r:id="rId5"/>
    <p:sldId id="292" r:id="rId6"/>
    <p:sldId id="305" r:id="rId7"/>
    <p:sldId id="320" r:id="rId8"/>
    <p:sldId id="323" r:id="rId9"/>
    <p:sldId id="336" r:id="rId10"/>
    <p:sldId id="345" r:id="rId11"/>
    <p:sldId id="346" r:id="rId12"/>
    <p:sldId id="403" r:id="rId13"/>
    <p:sldId id="334" r:id="rId14"/>
    <p:sldId id="332" r:id="rId15"/>
    <p:sldId id="405" r:id="rId16"/>
    <p:sldId id="406" r:id="rId17"/>
    <p:sldId id="407" r:id="rId18"/>
    <p:sldId id="419" r:id="rId19"/>
    <p:sldId id="420" r:id="rId20"/>
    <p:sldId id="421" r:id="rId21"/>
    <p:sldId id="422" r:id="rId22"/>
    <p:sldId id="423" r:id="rId23"/>
    <p:sldId id="424" r:id="rId24"/>
    <p:sldId id="425" r:id="rId25"/>
    <p:sldId id="426" r:id="rId26"/>
    <p:sldId id="409" r:id="rId27"/>
    <p:sldId id="427" r:id="rId28"/>
    <p:sldId id="428" r:id="rId29"/>
    <p:sldId id="429" r:id="rId30"/>
    <p:sldId id="430" r:id="rId31"/>
    <p:sldId id="431" r:id="rId32"/>
    <p:sldId id="432" r:id="rId33"/>
    <p:sldId id="598" r:id="rId34"/>
    <p:sldId id="412" r:id="rId35"/>
    <p:sldId id="414" r:id="rId36"/>
    <p:sldId id="433" r:id="rId37"/>
    <p:sldId id="415" r:id="rId38"/>
    <p:sldId id="416" r:id="rId39"/>
    <p:sldId id="417" r:id="rId40"/>
    <p:sldId id="592" r:id="rId41"/>
    <p:sldId id="363" r:id="rId42"/>
    <p:sldId id="599" r:id="rId43"/>
    <p:sldId id="359" r:id="rId44"/>
    <p:sldId id="360" r:id="rId45"/>
    <p:sldId id="366" r:id="rId46"/>
    <p:sldId id="367" r:id="rId47"/>
    <p:sldId id="368" r:id="rId48"/>
    <p:sldId id="369" r:id="rId49"/>
    <p:sldId id="370" r:id="rId50"/>
    <p:sldId id="593" r:id="rId51"/>
    <p:sldId id="594" r:id="rId52"/>
    <p:sldId id="371" r:id="rId53"/>
    <p:sldId id="372" r:id="rId54"/>
    <p:sldId id="375" r:id="rId55"/>
    <p:sldId id="376" r:id="rId56"/>
    <p:sldId id="377" r:id="rId57"/>
    <p:sldId id="595" r:id="rId58"/>
    <p:sldId id="378" r:id="rId59"/>
    <p:sldId id="381" r:id="rId60"/>
    <p:sldId id="380" r:id="rId61"/>
    <p:sldId id="383" r:id="rId62"/>
    <p:sldId id="384" r:id="rId63"/>
    <p:sldId id="262" r:id="rId64"/>
    <p:sldId id="385" r:id="rId65"/>
    <p:sldId id="404" r:id="rId66"/>
    <p:sldId id="386" r:id="rId67"/>
    <p:sldId id="600" r:id="rId68"/>
    <p:sldId id="395" r:id="rId69"/>
    <p:sldId id="601" r:id="rId70"/>
    <p:sldId id="396" r:id="rId71"/>
    <p:sldId id="602" r:id="rId72"/>
    <p:sldId id="364" r:id="rId73"/>
    <p:sldId id="387" r:id="rId74"/>
    <p:sldId id="388" r:id="rId75"/>
    <p:sldId id="389" r:id="rId76"/>
    <p:sldId id="390" r:id="rId77"/>
    <p:sldId id="391" r:id="rId78"/>
    <p:sldId id="392" r:id="rId79"/>
    <p:sldId id="393" r:id="rId80"/>
    <p:sldId id="596" r:id="rId81"/>
    <p:sldId id="402" r:id="rId82"/>
    <p:sldId id="604" r:id="rId83"/>
    <p:sldId id="603" r:id="rId84"/>
  </p:sldIdLst>
  <p:sldSz cx="12192000" cy="6858000"/>
  <p:notesSz cx="7315200" cy="9601200"/>
  <p:defaultTextStyle>
    <a:defPPr>
      <a:defRPr lang="en-US"/>
    </a:defPPr>
    <a:lvl1pPr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r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92FAF66-3620-A943-86AF-4D54BAB3C1D0}">
          <p14:sldIdLst>
            <p14:sldId id="256"/>
            <p14:sldId id="257"/>
          </p14:sldIdLst>
        </p14:section>
        <p14:section name="Recap" id="{03BC742D-8E31-0E46-B06C-F3A303946AE5}">
          <p14:sldIdLst>
            <p14:sldId id="597"/>
            <p14:sldId id="272"/>
            <p14:sldId id="292"/>
            <p14:sldId id="305"/>
            <p14:sldId id="320"/>
            <p14:sldId id="323"/>
            <p14:sldId id="336"/>
            <p14:sldId id="345"/>
            <p14:sldId id="346"/>
            <p14:sldId id="403"/>
            <p14:sldId id="334"/>
            <p14:sldId id="332"/>
            <p14:sldId id="405"/>
            <p14:sldId id="406"/>
            <p14:sldId id="407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09"/>
            <p14:sldId id="427"/>
            <p14:sldId id="428"/>
            <p14:sldId id="429"/>
            <p14:sldId id="430"/>
            <p14:sldId id="431"/>
            <p14:sldId id="432"/>
          </p14:sldIdLst>
        </p14:section>
        <p14:section name="Truncating and Expanding" id="{69D6D7D5-3D1A-684F-8C30-F97CA4ED86FC}">
          <p14:sldIdLst>
            <p14:sldId id="598"/>
            <p14:sldId id="412"/>
            <p14:sldId id="414"/>
            <p14:sldId id="433"/>
            <p14:sldId id="415"/>
            <p14:sldId id="416"/>
            <p14:sldId id="417"/>
            <p14:sldId id="592"/>
          </p14:sldIdLst>
        </p14:section>
        <p14:section name="Bitwise Operators" id="{CB49896D-4AFE-4F44-AD2B-8B24DCD39EF5}">
          <p14:sldIdLst>
            <p14:sldId id="363"/>
            <p14:sldId id="599"/>
            <p14:sldId id="359"/>
            <p14:sldId id="360"/>
            <p14:sldId id="366"/>
            <p14:sldId id="367"/>
            <p14:sldId id="368"/>
            <p14:sldId id="369"/>
            <p14:sldId id="370"/>
            <p14:sldId id="593"/>
            <p14:sldId id="594"/>
            <p14:sldId id="371"/>
            <p14:sldId id="372"/>
            <p14:sldId id="375"/>
            <p14:sldId id="376"/>
            <p14:sldId id="377"/>
            <p14:sldId id="595"/>
            <p14:sldId id="378"/>
            <p14:sldId id="381"/>
            <p14:sldId id="380"/>
            <p14:sldId id="383"/>
            <p14:sldId id="384"/>
            <p14:sldId id="262"/>
            <p14:sldId id="385"/>
            <p14:sldId id="404"/>
            <p14:sldId id="386"/>
          </p14:sldIdLst>
        </p14:section>
        <p14:section name="Announcements" id="{A494C155-4977-044A-BB0A-07AB180B730A}">
          <p14:sldIdLst>
            <p14:sldId id="600"/>
            <p14:sldId id="395"/>
          </p14:sldIdLst>
        </p14:section>
        <p14:section name="Demo" id="{7B42EF5D-644A-C342-9AF8-4D12B6521518}">
          <p14:sldIdLst>
            <p14:sldId id="601"/>
            <p14:sldId id="396"/>
          </p14:sldIdLst>
        </p14:section>
        <p14:section name="Shifts" id="{A47C7220-46DF-AF46-9A94-A80E13DB562D}">
          <p14:sldIdLst>
            <p14:sldId id="602"/>
            <p14:sldId id="364"/>
            <p14:sldId id="387"/>
            <p14:sldId id="388"/>
            <p14:sldId id="389"/>
            <p14:sldId id="390"/>
            <p14:sldId id="391"/>
            <p14:sldId id="392"/>
            <p14:sldId id="393"/>
            <p14:sldId id="596"/>
            <p14:sldId id="402"/>
            <p14:sldId id="604"/>
            <p14:sldId id="60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DDDDDD"/>
    <a:srgbClr val="F8F8F8"/>
    <a:srgbClr val="FF9999"/>
    <a:srgbClr val="8C1515"/>
    <a:srgbClr val="FFFFC0"/>
    <a:srgbClr val="FFFF80"/>
    <a:srgbClr val="CCCC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944" autoAdjust="0"/>
    <p:restoredTop sz="82280" autoAdjust="0"/>
  </p:normalViewPr>
  <p:slideViewPr>
    <p:cSldViewPr>
      <p:cViewPr varScale="1">
        <p:scale>
          <a:sx n="91" d="100"/>
          <a:sy n="91" d="100"/>
        </p:scale>
        <p:origin x="67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554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09" d="100"/>
          <a:sy n="109" d="100"/>
        </p:scale>
        <p:origin x="-274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presProps" Target="pres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endParaRPr lang="en-US" altLang="x-none"/>
          </a:p>
        </p:txBody>
      </p:sp>
      <p:sp>
        <p:nvSpPr>
          <p:cNvPr id="1413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endParaRPr lang="en-US" altLang="x-none"/>
          </a:p>
        </p:txBody>
      </p:sp>
      <p:sp>
        <p:nvSpPr>
          <p:cNvPr id="1413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fld id="{AC6EEC9E-87D7-B849-9C36-242A317D52C0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>
</file>

<file path=ppt/media/image3.tif>
</file>

<file path=ppt/media/image4.png>
</file>

<file path=ppt/media/image5.png>
</file>

<file path=ppt/media/image6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endParaRPr lang="en-US" altLang="x-none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 altLang="x-none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/>
            </a:lvl1pPr>
          </a:lstStyle>
          <a:p>
            <a:endParaRPr lang="en-US" altLang="x-none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fld id="{AA742258-FB98-3F4C-92C7-D00F89B753B5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here with 4 bits, but this is system for e.g. 32 bit </a:t>
            </a:r>
            <a:r>
              <a:rPr lang="en-US" dirty="0" err="1"/>
              <a:t>ints</a:t>
            </a:r>
            <a:r>
              <a:rPr lang="en-US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277899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CASTS FOR DIFFERENT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958648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CASTS FOR DIFFERENT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5962841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CASTS FOR DIFFERENT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549191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CASTS FOR DIFFERENT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95044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CASTS FOR DIFFERENT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9910162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CASTS FOR DIFFERENT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625455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CASTS FOR DIFFERENT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034150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False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**true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2283067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False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**true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822806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False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**true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92676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Technically overflowing with signed integers in C is undefined.  But it is predictable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1974729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False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**true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29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433479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False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**true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466446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False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**true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7983153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False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True</a:t>
            </a:r>
          </a:p>
          <a:p>
            <a:r>
              <a:rPr lang="en-US" dirty="0"/>
              <a:t>**true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088069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5150137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922989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9195002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7648297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54358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39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643075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CHARS ARE SIGNED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12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74074435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41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86576190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Booleans are just nonzero!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45932377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XOR with 1 flips a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61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18537406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overflow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40820034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69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749416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overflow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70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66208371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overflow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83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5756585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13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378638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14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521206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15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3023772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SECURITY CONCERNS!  Left side means different things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16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065773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CASTS FOR DIFFERENT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17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498145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ONLY CASTS FOR DIFFERENT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42258-FB98-3F4C-92C7-D00F89B753B5}" type="slidenum">
              <a:rPr lang="en-US" altLang="x-none" smtClean="0"/>
              <a:pPr/>
              <a:t>18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78931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>
            <a:extLst>
              <a:ext uri="{FF2B5EF4-FFF2-40B4-BE49-F238E27FC236}">
                <a16:creationId xmlns:a16="http://schemas.microsoft.com/office/drawing/2014/main" id="{78340356-4F82-7642-8E61-31438DC7957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algn="l"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algn="l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algn="l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algn="l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>
              <a:latin typeface="Calibri" charset="0"/>
              <a:ea typeface="Arial" charset="0"/>
              <a:cs typeface="Arial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F175B182-7757-2B4B-B49F-0C8D0928297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914400" y="1600200"/>
            <a:ext cx="10363200" cy="20574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tx1"/>
                </a:solidFill>
                <a:latin typeface="Calibri" charset="0"/>
              </a:defRPr>
            </a:lvl1pPr>
          </a:lstStyle>
          <a:p>
            <a:pPr lvl="0"/>
            <a:endParaRPr lang="x-none" altLang="x-none" noProof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5481B511-27D1-E445-A6E2-A51E87B26D6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895600" y="4114800"/>
            <a:ext cx="6400800" cy="1524000"/>
          </a:xfrm>
        </p:spPr>
        <p:txBody>
          <a:bodyPr/>
          <a:lstStyle>
            <a:lvl1pPr marL="0" indent="0" algn="ctr">
              <a:buFontTx/>
              <a:buNone/>
              <a:defRPr sz="2400"/>
            </a:lvl1pPr>
          </a:lstStyle>
          <a:p>
            <a:pPr lvl="0"/>
            <a:r>
              <a:rPr lang="en-US" altLang="x-none" noProof="0" dirty="0"/>
              <a:t>Click to edit Master subtitle style</a:t>
            </a:r>
          </a:p>
        </p:txBody>
      </p:sp>
      <p:sp>
        <p:nvSpPr>
          <p:cNvPr id="12" name="Text Box 11">
            <a:extLst>
              <a:ext uri="{FF2B5EF4-FFF2-40B4-BE49-F238E27FC236}">
                <a16:creationId xmlns:a16="http://schemas.microsoft.com/office/drawing/2014/main" id="{2CD5DE72-E8AC-D645-BD88-5BA018B0486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209800" y="6306297"/>
            <a:ext cx="77724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altLang="x-none" sz="800" dirty="0">
                <a:latin typeface="Calibri" charset="0"/>
              </a:rPr>
              <a:t>This document is copyright (C) Stanford Computer Science and Nick Troccoli, licensed under Creative Commons Attribution 2.5 License.  All rights reserved.</a:t>
            </a:r>
            <a:br>
              <a:rPr lang="en-US" altLang="x-none" sz="800" dirty="0">
                <a:latin typeface="Calibri" charset="0"/>
              </a:rPr>
            </a:br>
            <a:r>
              <a:rPr lang="en-US" altLang="x-none" sz="800" dirty="0">
                <a:latin typeface="Calibri" charset="0"/>
              </a:rPr>
              <a:t>Based on slides created by Marty Stepp, Cynthia Lee, Chris Gregg, and others.</a:t>
            </a:r>
          </a:p>
        </p:txBody>
      </p:sp>
    </p:spTree>
    <p:extLst>
      <p:ext uri="{BB962C8B-B14F-4D97-AF65-F5344CB8AC3E}">
        <p14:creationId xmlns:p14="http://schemas.microsoft.com/office/powerpoint/2010/main" val="2113104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D44EB059-4C62-3143-8431-5E4301860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Vertical Text Placeholder 2">
            <a:extLst>
              <a:ext uri="{FF2B5EF4-FFF2-40B4-BE49-F238E27FC236}">
                <a16:creationId xmlns:a16="http://schemas.microsoft.com/office/drawing/2014/main" id="{59AEACB6-59D2-4E47-BE1E-F7C225C461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2400" y="1295400"/>
            <a:ext cx="11811000" cy="5181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7325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B736492-65D5-7A4F-80A3-31C72A12A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C47DD1-735B-0D4F-9D32-27E3EDDC71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6779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BA9953C-E887-5F4C-9DD0-4F107760D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36730"/>
            <a:ext cx="10958512" cy="2852737"/>
          </a:xfrm>
          <a:prstGeom prst="rect">
            <a:avLst/>
          </a:prstGeom>
        </p:spPr>
        <p:txBody>
          <a:bodyPr anchor="ctr"/>
          <a:lstStyle>
            <a:lvl1pPr algn="ctr">
              <a:defRPr sz="6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5DDC236-00E5-2A48-8790-05E2F1718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7"/>
            <a:ext cx="10958512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5408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FA560C6-A739-2049-B91E-DFEB262D8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6053172-13CE-2343-B369-1A8A92D7D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400" y="1295400"/>
            <a:ext cx="5833872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D86B485-66BF-7341-A676-CCAF29FCB1DA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1299882"/>
            <a:ext cx="5833872" cy="5181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539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58FD81F-A890-1E4F-B50C-FA58B0FE3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EA21BD5-23D0-9A4C-8FB5-C2A851AD2C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400" y="2316956"/>
            <a:ext cx="5833872" cy="41600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AFCA5F-2182-4F49-BA8A-15432F96A26B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172200" y="2316956"/>
            <a:ext cx="5833872" cy="416452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2B291DF-3599-8746-A039-AF3E6FA7DB5C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152400" y="1493044"/>
            <a:ext cx="58338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0D46F08-21FE-D846-93BD-BD73EF536E36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6172200" y="1493044"/>
            <a:ext cx="583387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9982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15EFE8-1D4D-3341-ABA9-3C476C845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3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8478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BB5AFA63-4AC5-A544-B0C8-BCA9F9986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95D5EC6-7C9A-704C-B040-4E8BFC2DC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1524000"/>
            <a:ext cx="76009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4F2C3107-306B-114F-B302-3E7C93CBD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2400" y="1523999"/>
            <a:ext cx="4191000" cy="48736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1040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EE60B452-E427-004F-BA7B-F57002120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77600" cy="1143000"/>
          </a:xfrm>
          <a:prstGeom prst="rect">
            <a:avLst/>
          </a:prstGeom>
        </p:spPr>
        <p:txBody>
          <a:bodyPr anchor="ctr"/>
          <a:lstStyle>
            <a:lvl1pPr algn="ctr">
              <a:defRPr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DCBBB664-6680-4947-9DFB-6AAFC2FF4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8600" y="1523999"/>
            <a:ext cx="4114800" cy="48736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70EBC0EC-CB7F-8E41-B709-6B10FCE8C4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43400" y="1523999"/>
            <a:ext cx="76200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75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1BAC2715-7B69-034F-ADD4-FCB4F1C9EE1C}"/>
              </a:ext>
            </a:extLst>
          </p:cNvPr>
          <p:cNvSpPr txBox="1">
            <a:spLocks noGrp="1"/>
          </p:cNvSpPr>
          <p:nvPr userDrawn="1"/>
        </p:nvSpPr>
        <p:spPr>
          <a:xfrm>
            <a:off x="10972800" y="6356355"/>
            <a:ext cx="1016000" cy="365125"/>
          </a:xfrm>
          <a:prstGeom prst="rect">
            <a:avLst/>
          </a:prstGeom>
          <a:noFill/>
        </p:spPr>
        <p:txBody>
          <a:bodyPr lIns="0" tIns="0" rIns="0" bIns="0" anchor="b"/>
          <a:lstStyle/>
          <a:p>
            <a:pPr>
              <a:spcBef>
                <a:spcPts val="500"/>
              </a:spcBef>
            </a:pPr>
            <a:fld id="{6B0F97DD-C0E0-384C-93CD-7A62F824A3DE}" type="slidenum">
              <a:rPr lang="en-US" altLang="x-none" sz="1200">
                <a:solidFill>
                  <a:srgbClr val="424242"/>
                </a:solidFill>
                <a:latin typeface="Verdana" charset="0"/>
              </a:rPr>
              <a:pPr>
                <a:spcBef>
                  <a:spcPts val="500"/>
                </a:spcBef>
              </a:pPr>
              <a:t>‹#›</a:t>
            </a:fld>
            <a:endParaRPr lang="en-US" altLang="x-none"/>
          </a:p>
        </p:txBody>
      </p:sp>
      <p:sp>
        <p:nvSpPr>
          <p:cNvPr id="8" name="AutoShape 3">
            <a:extLst>
              <a:ext uri="{FF2B5EF4-FFF2-40B4-BE49-F238E27FC236}">
                <a16:creationId xmlns:a16="http://schemas.microsoft.com/office/drawing/2014/main" id="{85DF6712-59E7-BE4D-938E-10F7141D2A4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1143000"/>
          </a:xfrm>
          <a:prstGeom prst="roundRect">
            <a:avLst>
              <a:gd name="adj" fmla="val 111"/>
            </a:avLst>
          </a:prstGeom>
          <a:solidFill>
            <a:srgbClr val="8C1515"/>
          </a:solidFill>
          <a:ln w="9398">
            <a:solidFill>
              <a:srgbClr val="000000"/>
            </a:solidFill>
            <a:miter lim="800000"/>
            <a:headEnd/>
            <a:tailEnd/>
          </a:ln>
        </p:spPr>
        <p:txBody>
          <a:bodyPr wrap="none" lIns="91432" tIns="45716" rIns="91432" bIns="45716" anchor="ctr"/>
          <a:lstStyle>
            <a:lvl1pPr algn="l" defTabSz="45720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algn="l" defTabSz="45720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algn="l" defTabSz="457200">
              <a:defRPr>
                <a:solidFill>
                  <a:schemeClr val="tx1"/>
                </a:solidFill>
                <a:latin typeface="Arial" charset="0"/>
              </a:defRPr>
            </a:lvl3pPr>
            <a:lvl4pPr marL="1598613" indent="-227013" algn="l" defTabSz="4572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algn="l" defTabSz="4572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Andale Mono" charset="0"/>
              <a:buNone/>
            </a:pPr>
            <a:endParaRPr lang="x-none" altLang="x-none">
              <a:latin typeface="Tahoma" charset="0"/>
              <a:ea typeface="Arial" charset="0"/>
              <a:cs typeface="Arial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DCD2242-3A48-6A44-9897-F959BCA692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52400" y="1295400"/>
            <a:ext cx="11836400" cy="518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text styles</a:t>
            </a:r>
          </a:p>
          <a:p>
            <a:pPr lvl="1"/>
            <a:r>
              <a:rPr lang="en-US" altLang="x-none"/>
              <a:t>Second level</a:t>
            </a:r>
          </a:p>
          <a:p>
            <a:pPr lvl="2"/>
            <a:r>
              <a:rPr lang="en-US" altLang="x-none"/>
              <a:t>Third level</a:t>
            </a:r>
          </a:p>
          <a:p>
            <a:pPr lvl="3"/>
            <a:r>
              <a:rPr lang="en-US" altLang="x-none"/>
              <a:t>Fourth level</a:t>
            </a:r>
          </a:p>
          <a:p>
            <a:pPr lvl="4"/>
            <a:r>
              <a:rPr lang="en-US" altLang="x-none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08888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13" Type="http://schemas.openxmlformats.org/officeDocument/2006/relationships/tags" Target="../tags/tag39.xml"/><Relationship Id="rId18" Type="http://schemas.openxmlformats.org/officeDocument/2006/relationships/tags" Target="../tags/tag44.xml"/><Relationship Id="rId26" Type="http://schemas.openxmlformats.org/officeDocument/2006/relationships/tags" Target="../tags/tag52.xml"/><Relationship Id="rId3" Type="http://schemas.openxmlformats.org/officeDocument/2006/relationships/tags" Target="../tags/tag29.xml"/><Relationship Id="rId21" Type="http://schemas.openxmlformats.org/officeDocument/2006/relationships/tags" Target="../tags/tag47.xml"/><Relationship Id="rId7" Type="http://schemas.openxmlformats.org/officeDocument/2006/relationships/tags" Target="../tags/tag33.xml"/><Relationship Id="rId12" Type="http://schemas.openxmlformats.org/officeDocument/2006/relationships/tags" Target="../tags/tag38.xml"/><Relationship Id="rId17" Type="http://schemas.openxmlformats.org/officeDocument/2006/relationships/tags" Target="../tags/tag43.xml"/><Relationship Id="rId25" Type="http://schemas.openxmlformats.org/officeDocument/2006/relationships/tags" Target="../tags/tag51.xml"/><Relationship Id="rId2" Type="http://schemas.openxmlformats.org/officeDocument/2006/relationships/tags" Target="../tags/tag28.xml"/><Relationship Id="rId16" Type="http://schemas.openxmlformats.org/officeDocument/2006/relationships/tags" Target="../tags/tag42.xml"/><Relationship Id="rId20" Type="http://schemas.openxmlformats.org/officeDocument/2006/relationships/tags" Target="../tags/tag46.xml"/><Relationship Id="rId29" Type="http://schemas.openxmlformats.org/officeDocument/2006/relationships/tags" Target="../tags/tag55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11" Type="http://schemas.openxmlformats.org/officeDocument/2006/relationships/tags" Target="../tags/tag37.xml"/><Relationship Id="rId24" Type="http://schemas.openxmlformats.org/officeDocument/2006/relationships/tags" Target="../tags/tag50.xml"/><Relationship Id="rId5" Type="http://schemas.openxmlformats.org/officeDocument/2006/relationships/tags" Target="../tags/tag31.xml"/><Relationship Id="rId15" Type="http://schemas.openxmlformats.org/officeDocument/2006/relationships/tags" Target="../tags/tag41.xml"/><Relationship Id="rId23" Type="http://schemas.openxmlformats.org/officeDocument/2006/relationships/tags" Target="../tags/tag49.xml"/><Relationship Id="rId28" Type="http://schemas.openxmlformats.org/officeDocument/2006/relationships/tags" Target="../tags/tag54.xml"/><Relationship Id="rId10" Type="http://schemas.openxmlformats.org/officeDocument/2006/relationships/tags" Target="../tags/tag36.xml"/><Relationship Id="rId19" Type="http://schemas.openxmlformats.org/officeDocument/2006/relationships/tags" Target="../tags/tag45.xml"/><Relationship Id="rId4" Type="http://schemas.openxmlformats.org/officeDocument/2006/relationships/tags" Target="../tags/tag30.xml"/><Relationship Id="rId9" Type="http://schemas.openxmlformats.org/officeDocument/2006/relationships/tags" Target="../tags/tag35.xml"/><Relationship Id="rId14" Type="http://schemas.openxmlformats.org/officeDocument/2006/relationships/tags" Target="../tags/tag40.xml"/><Relationship Id="rId22" Type="http://schemas.openxmlformats.org/officeDocument/2006/relationships/tags" Target="../tags/tag48.xml"/><Relationship Id="rId27" Type="http://schemas.openxmlformats.org/officeDocument/2006/relationships/tags" Target="../tags/tag53.xml"/><Relationship Id="rId30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4E12E-CDB2-DA48-B93C-F340374AA4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CS107, Lecture 3</a:t>
            </a:r>
            <a:br>
              <a:rPr lang="en-US" dirty="0"/>
            </a:br>
            <a:r>
              <a:rPr lang="en-US" sz="3400" dirty="0"/>
              <a:t>Bits and Bytes; Bitwise Operators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AA89F-6B9D-BB4F-9609-8D56C72B9E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ts val="360"/>
              </a:spcBef>
            </a:pPr>
            <a:r>
              <a:rPr lang="en-US" sz="2000" dirty="0"/>
              <a:t>reading:</a:t>
            </a:r>
          </a:p>
          <a:p>
            <a:pPr>
              <a:spcBef>
                <a:spcPts val="360"/>
              </a:spcBef>
            </a:pPr>
            <a:r>
              <a:rPr lang="en-US" sz="2000" i="1" dirty="0"/>
              <a:t>Bryant &amp; </a:t>
            </a:r>
            <a:r>
              <a:rPr lang="en-US" sz="2000" i="1" dirty="0" err="1"/>
              <a:t>O’Hallaron</a:t>
            </a:r>
            <a:r>
              <a:rPr lang="en-US" sz="2000" i="1" dirty="0"/>
              <a:t>, Ch. 2.1</a:t>
            </a:r>
          </a:p>
          <a:p>
            <a:pPr>
              <a:spcBef>
                <a:spcPts val="360"/>
              </a:spcBef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5782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70F34-C77E-4148-8FE0-AE5019124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Unsigned Integers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8F9F00F-5814-0D4C-8BE7-40D527E2C1C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734776" y="2299196"/>
            <a:ext cx="3200400" cy="3200400"/>
          </a:xfrm>
          <a:prstGeom prst="ellipse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36C4C53-4B69-AB4A-A189-0646B4FF79EF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6160091" y="2169861"/>
            <a:ext cx="84840" cy="38605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A254A2-9AB1-F942-81D2-71BF7878F8A8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 flipH="1">
            <a:off x="6342966" y="2146796"/>
            <a:ext cx="65987" cy="40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468E642-6D4F-B149-92D9-8EB617F099C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6283616" y="1833636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000…000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FCAE65-4996-404C-AECA-543F9D24E74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5146107" y="1837815"/>
            <a:ext cx="11339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111…111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E01691-1386-4F48-901F-EBD8C5B66062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6334976" y="5690959"/>
            <a:ext cx="1146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011…111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7210F14-0BEB-6648-89B5-CB33107158E8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5116553" y="5691902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100…000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BB199A-08B5-6D46-B1DB-14C5AEC62B8B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6897136" y="2065313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000…001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DF69A0-EF70-EE4B-B7C7-BFAE8AA06CC0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7372274" y="231774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000…010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E2D2C6-C434-0F43-85BC-B81771C47CE8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7702829" y="2635384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000…011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59D8C6-3468-594B-9C54-4A350296F46E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4568792" y="2085985"/>
            <a:ext cx="11335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111…110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04DCC4-8221-B842-9829-B298349584C8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4111073" y="2351357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111…101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BE35184-4501-EC48-AAD2-D5B2C356FECA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3873666" y="2660242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111…100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1BD065-9D66-D24A-9996-22BA8B441C6A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4741637" y="5406979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100…001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9BEEB3-4241-F948-BF75-7580520166B1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4237993" y="5131385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100…010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04AF9C-5BC9-084B-85F4-C6C868E30390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6883680" y="5406979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011…110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C914A-EA59-6545-8FCB-AB73D825AA2B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7342706" y="5107540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011…101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BDB04DC-A194-2941-BED8-C11678AD32A9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8029437" y="3687657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74E4C44-B9B3-F248-8633-FD92963555BC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4196307" y="375220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424785A-3226-B940-B689-7A3C17F4EB76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>
            <a:off x="6607894" y="1174452"/>
            <a:ext cx="49885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0</a:t>
            </a:r>
            <a:endParaRPr lang="en-US" sz="4400" dirty="0"/>
          </a:p>
        </p:txBody>
      </p:sp>
      <p:sp>
        <p:nvSpPr>
          <p:cNvPr id="24" name="Curved Left Arrow 23">
            <a:extLst>
              <a:ext uri="{FF2B5EF4-FFF2-40B4-BE49-F238E27FC236}">
                <a16:creationId xmlns:a16="http://schemas.microsoft.com/office/drawing/2014/main" id="{C71A7D65-96E4-C141-82AF-0257A244FDE7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7315200" y="1275734"/>
            <a:ext cx="2216317" cy="5507626"/>
          </a:xfrm>
          <a:prstGeom prst="curvedLeftArrow">
            <a:avLst>
              <a:gd name="adj1" fmla="val 25000"/>
              <a:gd name="adj2" fmla="val 45993"/>
              <a:gd name="adj3" fmla="val 25000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Curved Left Arrow 24">
            <a:extLst>
              <a:ext uri="{FF2B5EF4-FFF2-40B4-BE49-F238E27FC236}">
                <a16:creationId xmlns:a16="http://schemas.microsoft.com/office/drawing/2014/main" id="{0BF5152D-FB0E-C148-9F58-512475481316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 rot="10800000">
            <a:off x="3121165" y="1145583"/>
            <a:ext cx="2216317" cy="5507626"/>
          </a:xfrm>
          <a:prstGeom prst="curvedLeftArrow">
            <a:avLst>
              <a:gd name="adj1" fmla="val 25000"/>
              <a:gd name="adj2" fmla="val 45993"/>
              <a:gd name="adj3" fmla="val 25000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75C2369-2940-8540-B73C-0461A492EBE1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>
            <a:off x="3359324" y="1133471"/>
            <a:ext cx="280076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≈+4billion</a:t>
            </a:r>
            <a:endParaRPr lang="en-US" sz="44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37CFBC-590D-5F49-A684-D88F5764BF85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5470224" y="2593442"/>
            <a:ext cx="18258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i="1" dirty="0"/>
              <a:t>Discontinuity means overflow possible here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447F16C-A43B-0145-8A60-5641EBD45C77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 rot="5400000">
            <a:off x="8396010" y="3602762"/>
            <a:ext cx="3057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</a:rPr>
              <a:t>Increasing </a:t>
            </a:r>
            <a:r>
              <a:rPr lang="en-US" sz="1800" u="sng" dirty="0">
                <a:solidFill>
                  <a:srgbClr val="00B050"/>
                </a:solidFill>
              </a:rPr>
              <a:t>positive</a:t>
            </a:r>
            <a:r>
              <a:rPr lang="en-US" sz="1800" dirty="0">
                <a:solidFill>
                  <a:srgbClr val="00B050"/>
                </a:solidFill>
              </a:rPr>
              <a:t> </a:t>
            </a:r>
            <a:r>
              <a:rPr lang="en-US" sz="1800" u="sng" dirty="0">
                <a:solidFill>
                  <a:srgbClr val="00B050"/>
                </a:solidFill>
              </a:rPr>
              <a:t>numbers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4664EB6-2911-8945-A7B1-854D9F5A3A22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 rot="16200000">
            <a:off x="909067" y="3714730"/>
            <a:ext cx="3698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</a:rPr>
              <a:t>More increasing </a:t>
            </a:r>
            <a:r>
              <a:rPr lang="en-US" sz="1800" u="sng" dirty="0">
                <a:solidFill>
                  <a:srgbClr val="00B050"/>
                </a:solidFill>
              </a:rPr>
              <a:t>positive</a:t>
            </a:r>
            <a:r>
              <a:rPr lang="en-US" sz="1800" dirty="0">
                <a:solidFill>
                  <a:srgbClr val="00B050"/>
                </a:solidFill>
              </a:rPr>
              <a:t> </a:t>
            </a:r>
            <a:r>
              <a:rPr lang="en-US" sz="1800" u="sng" dirty="0">
                <a:solidFill>
                  <a:srgbClr val="00B050"/>
                </a:solidFill>
              </a:rPr>
              <a:t>numbers</a:t>
            </a:r>
          </a:p>
        </p:txBody>
      </p:sp>
    </p:spTree>
    <p:extLst>
      <p:ext uri="{BB962C8B-B14F-4D97-AF65-F5344CB8AC3E}">
        <p14:creationId xmlns:p14="http://schemas.microsoft.com/office/powerpoint/2010/main" val="3515742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880FB-EFC1-0D4F-8078-3EAC864B6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Signed Numbers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A760B0-3481-7945-90D9-565168F4B91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658576" y="2166462"/>
            <a:ext cx="3200400" cy="3200400"/>
          </a:xfrm>
          <a:prstGeom prst="ellipse">
            <a:avLst/>
          </a:prstGeom>
          <a:noFill/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BAEE46-2F3A-714E-9CD2-4E555DB8B9D4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207416" y="1700902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000…000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F6D202-3065-AD4A-883D-14043D41496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5069907" y="1705081"/>
            <a:ext cx="11339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111…111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FF5591-FBB8-8449-BBF4-C83ECA66D5FB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6258776" y="5558225"/>
            <a:ext cx="1146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011…111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BEDA11-C56C-A14F-BD6F-0A3229815EDE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5040353" y="5559168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dirty="0"/>
              <a:t>100…000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850919-3AFC-3C47-B82F-F206052E4BC6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6820936" y="1932579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000…001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A1D2F06-6439-9C4F-AA6B-4678522047B1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7296074" y="2185007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000…010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99B30E-F0DD-3F42-A13B-B06B2E602F24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7626629" y="2502650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000…011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496763-05CE-0F4A-8FAC-E14CFC988D4A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4492592" y="1953251"/>
            <a:ext cx="11335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111…110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377F919-BD0B-2B46-AE23-595C2094E5C1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4034873" y="2218623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111…101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9C0C57-AE2E-A64B-819D-9C4A57136FE3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3797466" y="2527508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111…100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FCF660-5182-7A4D-96B2-8460311D7BC1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4665437" y="5274245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100…001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DB485B0-B1B4-7643-9F79-7D924F454777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4161793" y="4998651"/>
            <a:ext cx="1184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100…010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B38A493-65EA-3840-A20F-FE71484EDC20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6807480" y="5274245"/>
            <a:ext cx="1150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011…110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E1513F-F773-814D-81FD-7084EBF66DB2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7266506" y="4974806"/>
            <a:ext cx="1167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011…101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B8D4F0C-FE70-EC44-8673-03FB77AD64A9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7953237" y="3554923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00FEA5-7715-0841-AF45-DF2FD58949A7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4120107" y="3619467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F06F2FE-8D8B-DF44-BABB-7457D9C00529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6521255" y="1053932"/>
            <a:ext cx="49885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0</a:t>
            </a:r>
            <a:endParaRPr lang="en-US" sz="4400" dirty="0"/>
          </a:p>
        </p:txBody>
      </p:sp>
      <p:sp>
        <p:nvSpPr>
          <p:cNvPr id="22" name="Curved Left Arrow 21">
            <a:extLst>
              <a:ext uri="{FF2B5EF4-FFF2-40B4-BE49-F238E27FC236}">
                <a16:creationId xmlns:a16="http://schemas.microsoft.com/office/drawing/2014/main" id="{95CC70B9-E0B6-354D-8CD8-8EC9E431A875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7239000" y="1143000"/>
            <a:ext cx="2216317" cy="5507626"/>
          </a:xfrm>
          <a:prstGeom prst="curvedLeftArrow">
            <a:avLst>
              <a:gd name="adj1" fmla="val 25000"/>
              <a:gd name="adj2" fmla="val 45993"/>
              <a:gd name="adj3" fmla="val 25000"/>
            </a:avLst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Curved Left Arrow 22">
            <a:extLst>
              <a:ext uri="{FF2B5EF4-FFF2-40B4-BE49-F238E27FC236}">
                <a16:creationId xmlns:a16="http://schemas.microsoft.com/office/drawing/2014/main" id="{4F6BF213-372D-4744-9793-D0C81632368F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 rot="10800000">
            <a:off x="3113512" y="1053932"/>
            <a:ext cx="2216317" cy="5404538"/>
          </a:xfrm>
          <a:prstGeom prst="curvedLeftArrow">
            <a:avLst>
              <a:gd name="adj1" fmla="val 25000"/>
              <a:gd name="adj2" fmla="val 45993"/>
              <a:gd name="adj3" fmla="val 25000"/>
            </a:avLst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7ECB58B-9A6E-6145-8EC9-E4F209623410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5416785" y="1075380"/>
            <a:ext cx="68640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-1</a:t>
            </a:r>
            <a:endParaRPr lang="en-US" sz="4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880BC3C-9851-9645-BDDE-754090E57F2F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>
            <a:off x="5470227" y="4251737"/>
            <a:ext cx="182584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i="1" dirty="0"/>
              <a:t>Discontinuity means overflow possible here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78CABEE-83C3-4645-B8A3-3E7627E02A39}"/>
              </a:ext>
            </a:extLst>
          </p:cNvPr>
          <p:cNvCxnSpPr/>
          <p:nvPr>
            <p:custDataLst>
              <p:tags r:id="rId23"/>
            </p:custDataLst>
          </p:nvPr>
        </p:nvCxnSpPr>
        <p:spPr>
          <a:xfrm>
            <a:off x="6272129" y="5159472"/>
            <a:ext cx="62063" cy="4147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2F2B6DD-B069-B740-8C84-8CE849D3C715}"/>
              </a:ext>
            </a:extLst>
          </p:cNvPr>
          <p:cNvCxnSpPr/>
          <p:nvPr>
            <p:custDataLst>
              <p:tags r:id="rId24"/>
            </p:custDataLst>
          </p:nvPr>
        </p:nvCxnSpPr>
        <p:spPr>
          <a:xfrm flipH="1">
            <a:off x="6082024" y="5159472"/>
            <a:ext cx="65987" cy="409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AFAFDC2-C068-5049-A066-91610AF861E9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 rot="5400000">
            <a:off x="8319810" y="3470028"/>
            <a:ext cx="3057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</a:rPr>
              <a:t>Increasing </a:t>
            </a:r>
            <a:r>
              <a:rPr lang="en-US" sz="1800" u="sng" dirty="0">
                <a:solidFill>
                  <a:srgbClr val="00B050"/>
                </a:solidFill>
              </a:rPr>
              <a:t>positive numbers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F477C5-73B6-364E-84A2-A980FC10A0EB}"/>
              </a:ext>
            </a:extLst>
          </p:cNvPr>
          <p:cNvSpPr/>
          <p:nvPr>
            <p:custDataLst>
              <p:tags r:id="rId26"/>
            </p:custDataLst>
          </p:nvPr>
        </p:nvSpPr>
        <p:spPr>
          <a:xfrm rot="16200000">
            <a:off x="180429" y="3387692"/>
            <a:ext cx="45961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u="sng" dirty="0">
                <a:solidFill>
                  <a:srgbClr val="0070C0"/>
                </a:solidFill>
              </a:rPr>
              <a:t>Negative numbers</a:t>
            </a:r>
            <a:r>
              <a:rPr lang="en-US" sz="1800" dirty="0">
                <a:solidFill>
                  <a:srgbClr val="0070C0"/>
                </a:solidFill>
              </a:rPr>
              <a:t> becoming less negative </a:t>
            </a:r>
          </a:p>
          <a:p>
            <a:pPr algn="l"/>
            <a:r>
              <a:rPr lang="en-US" sz="1800" dirty="0">
                <a:solidFill>
                  <a:srgbClr val="0070C0"/>
                </a:solidFill>
              </a:rPr>
              <a:t>(i.e. increasing)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6921621-6218-3746-85E9-31765C20574C}"/>
              </a:ext>
            </a:extLst>
          </p:cNvPr>
          <p:cNvSpPr/>
          <p:nvPr>
            <p:custDataLst>
              <p:tags r:id="rId27"/>
            </p:custDataLst>
          </p:nvPr>
        </p:nvSpPr>
        <p:spPr>
          <a:xfrm>
            <a:off x="6082024" y="5717874"/>
            <a:ext cx="280076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≈+2billion</a:t>
            </a:r>
            <a:endParaRPr lang="en-US" sz="4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EDD42FD-31F2-574C-9FDE-533C5B8884B1}"/>
              </a:ext>
            </a:extLst>
          </p:cNvPr>
          <p:cNvSpPr/>
          <p:nvPr>
            <p:custDataLst>
              <p:tags r:id="rId28"/>
            </p:custDataLst>
          </p:nvPr>
        </p:nvSpPr>
        <p:spPr>
          <a:xfrm>
            <a:off x="4177271" y="6110898"/>
            <a:ext cx="265810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≈-2billion</a:t>
            </a:r>
            <a:endParaRPr lang="en-US" sz="44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7EA289B-169D-BE4B-A5F2-8BDB96D0D8B7}"/>
              </a:ext>
            </a:extLst>
          </p:cNvPr>
          <p:cNvSpPr/>
          <p:nvPr>
            <p:custDataLst>
              <p:tags r:id="rId29"/>
            </p:custDataLst>
          </p:nvPr>
        </p:nvSpPr>
        <p:spPr>
          <a:xfrm>
            <a:off x="7468091" y="1334618"/>
            <a:ext cx="82907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+1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237001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9FF00-79AD-6246-B1B4-CCE1D2BBC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ASCII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4C1E02B-8A50-9D49-8812-91F33D2EE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181600"/>
          </a:xfrm>
        </p:spPr>
        <p:txBody>
          <a:bodyPr/>
          <a:lstStyle/>
          <a:p>
            <a:r>
              <a:rPr lang="en-US" dirty="0">
                <a:cs typeface="Consolas" panose="020B0609020204030204" pitchFamily="49" charset="0"/>
              </a:rPr>
              <a:t>ASCII is an encoding from common characters (letters, symbols, etc.) to bit representations (chars).</a:t>
            </a:r>
          </a:p>
          <a:p>
            <a:pPr lvl="1"/>
            <a:r>
              <a:rPr lang="en-US" dirty="0">
                <a:cs typeface="Consolas" panose="020B0609020204030204" pitchFamily="49" charset="0"/>
              </a:rPr>
              <a:t>E.g. 'A’ is 0x41</a:t>
            </a:r>
          </a:p>
          <a:p>
            <a:r>
              <a:rPr lang="en-US" dirty="0">
                <a:cs typeface="Consolas" panose="020B0609020204030204" pitchFamily="49" charset="0"/>
              </a:rPr>
              <a:t>Neat property: all uppercase letters, and all lowercase letters, are sequentially represented!</a:t>
            </a:r>
          </a:p>
          <a:p>
            <a:pPr lvl="1"/>
            <a:r>
              <a:rPr lang="en-US" dirty="0">
                <a:cs typeface="Consolas" panose="020B0609020204030204" pitchFamily="49" charset="0"/>
              </a:rPr>
              <a:t>E.g. 'B’ is 0x42</a:t>
            </a:r>
          </a:p>
        </p:txBody>
      </p:sp>
    </p:spTree>
    <p:extLst>
      <p:ext uri="{BB962C8B-B14F-4D97-AF65-F5344CB8AC3E}">
        <p14:creationId xmlns:p14="http://schemas.microsoft.com/office/powerpoint/2010/main" val="1283282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05162-6116-314D-BB3C-EA613C073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printf</a:t>
            </a:r>
            <a:r>
              <a:rPr lang="en-US" dirty="0"/>
              <a:t> and Integers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99B00-C1BE-8944-A1BB-1F3E75349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3 placeholders for 32-bit integers that we can use:</a:t>
            </a:r>
          </a:p>
          <a:p>
            <a:pPr lvl="1"/>
            <a:r>
              <a:rPr lang="en-US" dirty="0"/>
              <a:t>%d: signed 32-bit </a:t>
            </a:r>
            <a:r>
              <a:rPr lang="en-US" dirty="0" err="1"/>
              <a:t>int</a:t>
            </a:r>
            <a:endParaRPr lang="en-US" dirty="0"/>
          </a:p>
          <a:p>
            <a:pPr lvl="1"/>
            <a:r>
              <a:rPr lang="en-US" dirty="0"/>
              <a:t>%u: unsigned 32-bit </a:t>
            </a:r>
            <a:r>
              <a:rPr lang="en-US" dirty="0" err="1"/>
              <a:t>int</a:t>
            </a:r>
            <a:endParaRPr lang="en-US" dirty="0"/>
          </a:p>
          <a:p>
            <a:pPr lvl="1"/>
            <a:r>
              <a:rPr lang="en-US" dirty="0"/>
              <a:t>%x: hex 32-bit </a:t>
            </a:r>
            <a:r>
              <a:rPr lang="en-US" dirty="0" err="1"/>
              <a:t>int</a:t>
            </a:r>
            <a:endParaRPr lang="en-US" dirty="0"/>
          </a:p>
          <a:p>
            <a:r>
              <a:rPr lang="en-US" dirty="0"/>
              <a:t>As long as the value is a 32-bit type,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dirty="0"/>
              <a:t> will </a:t>
            </a:r>
            <a:r>
              <a:rPr lang="en-US" b="1" dirty="0"/>
              <a:t>treat it according to the placeholder!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844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BA47D-5D35-224E-BA10-1A3DBA076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8AD8F-97FC-CC47-A82A-40FBD2496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at the byte level when we cast between variable types?  </a:t>
            </a:r>
            <a:r>
              <a:rPr lang="en-US" b="1" dirty="0"/>
              <a:t>The bytes remain the same!</a:t>
            </a:r>
            <a:r>
              <a:rPr lang="en-US" dirty="0"/>
              <a:t>  </a:t>
            </a:r>
            <a:r>
              <a:rPr lang="en-US" b="1" dirty="0">
                <a:solidFill>
                  <a:srgbClr val="C00000"/>
                </a:solidFill>
              </a:rPr>
              <a:t>This means they may be interpreted differently depending on the type.</a:t>
            </a:r>
          </a:p>
          <a:p>
            <a:endParaRPr lang="en-US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v = -12345;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unsigned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= v;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("v = %d,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= %u\n", v,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prints out: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"v = -12345,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4294954951"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. 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145706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BA47D-5D35-224E-BA10-1A3DBA076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8AD8F-97FC-CC47-A82A-40FBD2496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happens at the byte level when we cast between variable types?  </a:t>
            </a:r>
            <a:r>
              <a:rPr lang="en-US" b="1" dirty="0"/>
              <a:t>The bytes remain the same!</a:t>
            </a:r>
            <a:r>
              <a:rPr lang="en-US" dirty="0"/>
              <a:t>  </a:t>
            </a:r>
            <a:r>
              <a:rPr lang="en-US" b="1" dirty="0">
                <a:solidFill>
                  <a:srgbClr val="C00000"/>
                </a:solidFill>
              </a:rPr>
              <a:t>This means they may be interpreted differently depending on the type.</a:t>
            </a:r>
          </a:p>
          <a:p>
            <a:endParaRPr lang="en-US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v = -12345;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unsigned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= v;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("v = %d,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= %u\n", v,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uv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-12345 in binary is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1111 1111 1111 1111 1100 1111 1100 0111.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If we treat this binary representation as a positive number, it’s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huge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!</a:t>
            </a:r>
          </a:p>
          <a:p>
            <a:pPr marL="0" indent="0">
              <a:buNone/>
            </a:pP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8761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E193A-A3CA-494E-B125-126C98B05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Casting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720EC1F7-3660-F346-9EA4-FD9933E203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1463" y="1432917"/>
            <a:ext cx="5220730" cy="5264398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B41DA0BB-55CC-554D-BC2F-3692111720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29809" y="1432917"/>
            <a:ext cx="5174796" cy="526694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72758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BBED-5C6D-FC4F-A31B-D675ECF2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5EF7-C2A7-D446-8870-84165FECE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Be careful</a:t>
            </a:r>
            <a:r>
              <a:rPr lang="en-US" dirty="0"/>
              <a:t> when comparing signed and unsigned integers.  </a:t>
            </a:r>
            <a:r>
              <a:rPr lang="en-US" b="1" dirty="0"/>
              <a:t>C will implicitly cast</a:t>
            </a:r>
            <a:r>
              <a:rPr lang="en-US" dirty="0"/>
              <a:t> the signed argument to unsigned, and then performs the operation assuming both numbers are non-negative.</a:t>
            </a:r>
            <a:endParaRPr lang="en-US" b="1" dirty="0"/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71DDE9EC-6616-2748-A89B-3AF56A49B7D2}"/>
              </a:ext>
            </a:extLst>
          </p:cNvPr>
          <p:cNvGraphicFramePr/>
          <p:nvPr>
            <p:extLst/>
          </p:nvPr>
        </p:nvGraphicFramePr>
        <p:xfrm>
          <a:off x="457200" y="2819400"/>
          <a:ext cx="8335527" cy="3761658"/>
        </p:xfrm>
        <a:graphic>
          <a:graphicData uri="http://schemas.openxmlformats.org/drawingml/2006/table">
            <a:tbl>
              <a:tblPr/>
              <a:tblGrid>
                <a:gridCol w="332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4069025447"/>
                    </a:ext>
                  </a:extLst>
                </a:gridCol>
              </a:tblGrid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Expression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solidFill>
                            <a:srgbClr val="444444"/>
                          </a:solidFill>
                        </a:rPr>
                        <a:t>Type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solidFill>
                            <a:srgbClr val="444444"/>
                          </a:solidFill>
                        </a:rPr>
                        <a:t>Evaluation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444444"/>
                          </a:solidFill>
                        </a:rPr>
                        <a:t>Correct?</a:t>
                      </a:r>
                      <a:endParaRPr sz="1800" dirty="0">
                        <a:solidFill>
                          <a:srgbClr val="444444"/>
                        </a:solidFill>
                      </a:endParaRPr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 ==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2147483647U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(int)2147483648U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(unsigned)-1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">
            <a:extLst>
              <a:ext uri="{FF2B5EF4-FFF2-40B4-BE49-F238E27FC236}">
                <a16:creationId xmlns:a16="http://schemas.microsoft.com/office/drawing/2014/main" id="{CF42393B-F9F3-9343-B694-030A44C54357}"/>
              </a:ext>
            </a:extLst>
          </p:cNvPr>
          <p:cNvGrpSpPr/>
          <p:nvPr/>
        </p:nvGrpSpPr>
        <p:grpSpPr>
          <a:xfrm>
            <a:off x="9384614" y="2994431"/>
            <a:ext cx="2567162" cy="2588635"/>
            <a:chOff x="0" y="0"/>
            <a:chExt cx="6343410" cy="6396469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1254959C-7584-1040-BDE2-D9125D147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343411" cy="6396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Rounded Rectangle">
              <a:extLst>
                <a:ext uri="{FF2B5EF4-FFF2-40B4-BE49-F238E27FC236}">
                  <a16:creationId xmlns:a16="http://schemas.microsoft.com/office/drawing/2014/main" id="{BEB79A72-935A-A84D-8D2B-E1304433714C}"/>
                </a:ext>
              </a:extLst>
            </p:cNvPr>
            <p:cNvSpPr/>
            <p:nvPr/>
          </p:nvSpPr>
          <p:spPr>
            <a:xfrm>
              <a:off x="1831968" y="2362108"/>
              <a:ext cx="2679474" cy="1672253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66465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BBED-5C6D-FC4F-A31B-D675ECF2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5EF7-C2A7-D446-8870-84165FECE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Be careful</a:t>
            </a:r>
            <a:r>
              <a:rPr lang="en-US" dirty="0"/>
              <a:t> when comparing signed and unsigned integers.  </a:t>
            </a:r>
            <a:r>
              <a:rPr lang="en-US" b="1" dirty="0"/>
              <a:t>C will implicitly cast</a:t>
            </a:r>
            <a:r>
              <a:rPr lang="en-US" dirty="0"/>
              <a:t> the signed argument to unsigned, and then performs the operation assuming both numbers are non-negative.</a:t>
            </a:r>
            <a:endParaRPr lang="en-US" b="1" dirty="0"/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71DDE9EC-6616-2748-A89B-3AF56A49B7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8247693"/>
              </p:ext>
            </p:extLst>
          </p:nvPr>
        </p:nvGraphicFramePr>
        <p:xfrm>
          <a:off x="457200" y="2819400"/>
          <a:ext cx="8335527" cy="3761658"/>
        </p:xfrm>
        <a:graphic>
          <a:graphicData uri="http://schemas.openxmlformats.org/drawingml/2006/table">
            <a:tbl>
              <a:tblPr/>
              <a:tblGrid>
                <a:gridCol w="332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4069025447"/>
                    </a:ext>
                  </a:extLst>
                </a:gridCol>
              </a:tblGrid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Expression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b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solidFill>
                            <a:srgbClr val="444444"/>
                          </a:solidFill>
                        </a:rPr>
                        <a:t>Evaluation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444444"/>
                          </a:solidFill>
                        </a:rPr>
                        <a:t>Correct?</a:t>
                      </a:r>
                      <a:endParaRPr sz="1800" dirty="0">
                        <a:solidFill>
                          <a:srgbClr val="444444"/>
                        </a:solidFill>
                      </a:endParaRPr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 ==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2147483647U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(int)2147483648U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(unsigned)-1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">
            <a:extLst>
              <a:ext uri="{FF2B5EF4-FFF2-40B4-BE49-F238E27FC236}">
                <a16:creationId xmlns:a16="http://schemas.microsoft.com/office/drawing/2014/main" id="{CF42393B-F9F3-9343-B694-030A44C54357}"/>
              </a:ext>
            </a:extLst>
          </p:cNvPr>
          <p:cNvGrpSpPr/>
          <p:nvPr/>
        </p:nvGrpSpPr>
        <p:grpSpPr>
          <a:xfrm>
            <a:off x="9384614" y="2994431"/>
            <a:ext cx="2567162" cy="2588635"/>
            <a:chOff x="0" y="0"/>
            <a:chExt cx="6343410" cy="6396469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1254959C-7584-1040-BDE2-D9125D147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343411" cy="6396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Rounded Rectangle">
              <a:extLst>
                <a:ext uri="{FF2B5EF4-FFF2-40B4-BE49-F238E27FC236}">
                  <a16:creationId xmlns:a16="http://schemas.microsoft.com/office/drawing/2014/main" id="{BEB79A72-935A-A84D-8D2B-E1304433714C}"/>
                </a:ext>
              </a:extLst>
            </p:cNvPr>
            <p:cNvSpPr/>
            <p:nvPr/>
          </p:nvSpPr>
          <p:spPr>
            <a:xfrm>
              <a:off x="1831968" y="2362108"/>
              <a:ext cx="2679474" cy="1672253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947486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BBED-5C6D-FC4F-A31B-D675ECF2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5EF7-C2A7-D446-8870-84165FECE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Be careful</a:t>
            </a:r>
            <a:r>
              <a:rPr lang="en-US" dirty="0"/>
              <a:t> when comparing signed and unsigned integers.  </a:t>
            </a:r>
            <a:r>
              <a:rPr lang="en-US" b="1" dirty="0"/>
              <a:t>C will implicitly cast</a:t>
            </a:r>
            <a:r>
              <a:rPr lang="en-US" dirty="0"/>
              <a:t> the signed argument to unsigned, and then performs the operation assuming both numbers are non-negative.</a:t>
            </a:r>
            <a:endParaRPr lang="en-US" b="1" dirty="0"/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71DDE9EC-6616-2748-A89B-3AF56A49B7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74770289"/>
              </p:ext>
            </p:extLst>
          </p:nvPr>
        </p:nvGraphicFramePr>
        <p:xfrm>
          <a:off x="457200" y="2819400"/>
          <a:ext cx="8335527" cy="3761658"/>
        </p:xfrm>
        <a:graphic>
          <a:graphicData uri="http://schemas.openxmlformats.org/drawingml/2006/table">
            <a:tbl>
              <a:tblPr/>
              <a:tblGrid>
                <a:gridCol w="332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4069025447"/>
                    </a:ext>
                  </a:extLst>
                </a:gridCol>
              </a:tblGrid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Expression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b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solidFill>
                            <a:srgbClr val="444444"/>
                          </a:solidFill>
                        </a:rPr>
                        <a:t>Evaluation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444444"/>
                          </a:solidFill>
                        </a:rPr>
                        <a:t>Correct?</a:t>
                      </a:r>
                      <a:endParaRPr sz="1800" dirty="0">
                        <a:solidFill>
                          <a:srgbClr val="444444"/>
                        </a:solidFill>
                      </a:endParaRPr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 ==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2147483647U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(int)2147483648U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(unsigned)-1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">
            <a:extLst>
              <a:ext uri="{FF2B5EF4-FFF2-40B4-BE49-F238E27FC236}">
                <a16:creationId xmlns:a16="http://schemas.microsoft.com/office/drawing/2014/main" id="{CF42393B-F9F3-9343-B694-030A44C54357}"/>
              </a:ext>
            </a:extLst>
          </p:cNvPr>
          <p:cNvGrpSpPr/>
          <p:nvPr/>
        </p:nvGrpSpPr>
        <p:grpSpPr>
          <a:xfrm>
            <a:off x="9384614" y="2994431"/>
            <a:ext cx="2567162" cy="2588635"/>
            <a:chOff x="0" y="0"/>
            <a:chExt cx="6343410" cy="6396469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1254959C-7584-1040-BDE2-D9125D147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343411" cy="6396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Rounded Rectangle">
              <a:extLst>
                <a:ext uri="{FF2B5EF4-FFF2-40B4-BE49-F238E27FC236}">
                  <a16:creationId xmlns:a16="http://schemas.microsoft.com/office/drawing/2014/main" id="{BEB79A72-935A-A84D-8D2B-E1304433714C}"/>
                </a:ext>
              </a:extLst>
            </p:cNvPr>
            <p:cNvSpPr/>
            <p:nvPr/>
          </p:nvSpPr>
          <p:spPr>
            <a:xfrm>
              <a:off x="1831968" y="2362108"/>
              <a:ext cx="2679474" cy="1672253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69158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Recap</a:t>
            </a:r>
            <a:r>
              <a:rPr lang="en-US" dirty="0"/>
              <a:t>: Integer Representations</a:t>
            </a:r>
          </a:p>
          <a:p>
            <a:r>
              <a:rPr lang="en-US" dirty="0"/>
              <a:t>Truncating and Expanding</a:t>
            </a:r>
          </a:p>
          <a:p>
            <a:r>
              <a:rPr lang="en-US" dirty="0"/>
              <a:t>Bitwise Operators and Masks</a:t>
            </a:r>
          </a:p>
          <a:p>
            <a:r>
              <a:rPr lang="en-US" b="1" dirty="0"/>
              <a:t>Demo 1: </a:t>
            </a:r>
            <a:r>
              <a:rPr lang="en-US" dirty="0"/>
              <a:t>Courses</a:t>
            </a:r>
            <a:endParaRPr lang="en-US" b="1" dirty="0"/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b="1" dirty="0"/>
              <a:t>Demo 2:</a:t>
            </a:r>
            <a:r>
              <a:rPr lang="en-US" dirty="0"/>
              <a:t> Powers of 2</a:t>
            </a:r>
            <a:endParaRPr lang="en-US" b="1" dirty="0"/>
          </a:p>
          <a:p>
            <a:r>
              <a:rPr lang="en-US" dirty="0"/>
              <a:t>Bit Shift Operators</a:t>
            </a:r>
          </a:p>
        </p:txBody>
      </p:sp>
    </p:spTree>
    <p:extLst>
      <p:ext uri="{BB962C8B-B14F-4D97-AF65-F5344CB8AC3E}">
        <p14:creationId xmlns:p14="http://schemas.microsoft.com/office/powerpoint/2010/main" val="2742974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BBED-5C6D-FC4F-A31B-D675ECF2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5EF7-C2A7-D446-8870-84165FECE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Be careful</a:t>
            </a:r>
            <a:r>
              <a:rPr lang="en-US" dirty="0"/>
              <a:t> when comparing signed and unsigned integers.  </a:t>
            </a:r>
            <a:r>
              <a:rPr lang="en-US" b="1" dirty="0"/>
              <a:t>C will implicitly cast</a:t>
            </a:r>
            <a:r>
              <a:rPr lang="en-US" dirty="0"/>
              <a:t> the signed argument to unsigned, and then performs the operation assuming both numbers are non-negative.</a:t>
            </a:r>
            <a:endParaRPr lang="en-US" b="1" dirty="0"/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71DDE9EC-6616-2748-A89B-3AF56A49B7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9816765"/>
              </p:ext>
            </p:extLst>
          </p:nvPr>
        </p:nvGraphicFramePr>
        <p:xfrm>
          <a:off x="457200" y="2819400"/>
          <a:ext cx="8335527" cy="3761658"/>
        </p:xfrm>
        <a:graphic>
          <a:graphicData uri="http://schemas.openxmlformats.org/drawingml/2006/table">
            <a:tbl>
              <a:tblPr/>
              <a:tblGrid>
                <a:gridCol w="332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4069025447"/>
                    </a:ext>
                  </a:extLst>
                </a:gridCol>
              </a:tblGrid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Expression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b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solidFill>
                            <a:srgbClr val="444444"/>
                          </a:solidFill>
                        </a:rPr>
                        <a:t>Evaluation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444444"/>
                          </a:solidFill>
                        </a:rPr>
                        <a:t>Correct?</a:t>
                      </a:r>
                      <a:endParaRPr sz="1800" dirty="0">
                        <a:solidFill>
                          <a:srgbClr val="444444"/>
                        </a:solidFill>
                      </a:endParaRPr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 ==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false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2147483647U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(int)2147483648U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(unsigned)-1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">
            <a:extLst>
              <a:ext uri="{FF2B5EF4-FFF2-40B4-BE49-F238E27FC236}">
                <a16:creationId xmlns:a16="http://schemas.microsoft.com/office/drawing/2014/main" id="{CF42393B-F9F3-9343-B694-030A44C54357}"/>
              </a:ext>
            </a:extLst>
          </p:cNvPr>
          <p:cNvGrpSpPr/>
          <p:nvPr/>
        </p:nvGrpSpPr>
        <p:grpSpPr>
          <a:xfrm>
            <a:off x="9384614" y="2994431"/>
            <a:ext cx="2567162" cy="2588635"/>
            <a:chOff x="0" y="0"/>
            <a:chExt cx="6343410" cy="6396469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1254959C-7584-1040-BDE2-D9125D147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343411" cy="6396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Rounded Rectangle">
              <a:extLst>
                <a:ext uri="{FF2B5EF4-FFF2-40B4-BE49-F238E27FC236}">
                  <a16:creationId xmlns:a16="http://schemas.microsoft.com/office/drawing/2014/main" id="{BEB79A72-935A-A84D-8D2B-E1304433714C}"/>
                </a:ext>
              </a:extLst>
            </p:cNvPr>
            <p:cNvSpPr/>
            <p:nvPr/>
          </p:nvSpPr>
          <p:spPr>
            <a:xfrm>
              <a:off x="1831968" y="2362108"/>
              <a:ext cx="2679474" cy="1672253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568006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BBED-5C6D-FC4F-A31B-D675ECF2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5EF7-C2A7-D446-8870-84165FECE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Be careful</a:t>
            </a:r>
            <a:r>
              <a:rPr lang="en-US" dirty="0"/>
              <a:t> when comparing signed and unsigned integers.  </a:t>
            </a:r>
            <a:r>
              <a:rPr lang="en-US" b="1" dirty="0"/>
              <a:t>C will implicitly cast</a:t>
            </a:r>
            <a:r>
              <a:rPr lang="en-US" dirty="0"/>
              <a:t> the signed argument to unsigned, and then performs the operation assuming both numbers are non-negative.</a:t>
            </a:r>
            <a:endParaRPr lang="en-US" b="1" dirty="0"/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71DDE9EC-6616-2748-A89B-3AF56A49B7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4867781"/>
              </p:ext>
            </p:extLst>
          </p:nvPr>
        </p:nvGraphicFramePr>
        <p:xfrm>
          <a:off x="457200" y="2819400"/>
          <a:ext cx="8335527" cy="3761658"/>
        </p:xfrm>
        <a:graphic>
          <a:graphicData uri="http://schemas.openxmlformats.org/drawingml/2006/table">
            <a:tbl>
              <a:tblPr/>
              <a:tblGrid>
                <a:gridCol w="332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4069025447"/>
                    </a:ext>
                  </a:extLst>
                </a:gridCol>
              </a:tblGrid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Expression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b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solidFill>
                            <a:srgbClr val="444444"/>
                          </a:solidFill>
                        </a:rPr>
                        <a:t>Evaluation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444444"/>
                          </a:solidFill>
                        </a:rPr>
                        <a:t>Correct?</a:t>
                      </a:r>
                      <a:endParaRPr sz="1800" dirty="0">
                        <a:solidFill>
                          <a:srgbClr val="444444"/>
                        </a:solidFill>
                      </a:endParaRPr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 ==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false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2147483647U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(int)2147483648U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(unsigned)-1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">
            <a:extLst>
              <a:ext uri="{FF2B5EF4-FFF2-40B4-BE49-F238E27FC236}">
                <a16:creationId xmlns:a16="http://schemas.microsoft.com/office/drawing/2014/main" id="{CF42393B-F9F3-9343-B694-030A44C54357}"/>
              </a:ext>
            </a:extLst>
          </p:cNvPr>
          <p:cNvGrpSpPr/>
          <p:nvPr/>
        </p:nvGrpSpPr>
        <p:grpSpPr>
          <a:xfrm>
            <a:off x="9384614" y="2994431"/>
            <a:ext cx="2567162" cy="2588635"/>
            <a:chOff x="0" y="0"/>
            <a:chExt cx="6343410" cy="6396469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1254959C-7584-1040-BDE2-D9125D147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343411" cy="6396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Rounded Rectangle">
              <a:extLst>
                <a:ext uri="{FF2B5EF4-FFF2-40B4-BE49-F238E27FC236}">
                  <a16:creationId xmlns:a16="http://schemas.microsoft.com/office/drawing/2014/main" id="{BEB79A72-935A-A84D-8D2B-E1304433714C}"/>
                </a:ext>
              </a:extLst>
            </p:cNvPr>
            <p:cNvSpPr/>
            <p:nvPr/>
          </p:nvSpPr>
          <p:spPr>
            <a:xfrm>
              <a:off x="1831968" y="2362108"/>
              <a:ext cx="2679474" cy="1672253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95864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BBED-5C6D-FC4F-A31B-D675ECF2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5EF7-C2A7-D446-8870-84165FECE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Be careful</a:t>
            </a:r>
            <a:r>
              <a:rPr lang="en-US" dirty="0"/>
              <a:t> when comparing signed and unsigned integers.  </a:t>
            </a:r>
            <a:r>
              <a:rPr lang="en-US" b="1" dirty="0"/>
              <a:t>C will implicitly cast</a:t>
            </a:r>
            <a:r>
              <a:rPr lang="en-US" dirty="0"/>
              <a:t> the signed argument to unsigned, and then performs the operation assuming both numbers are non-negative.</a:t>
            </a:r>
            <a:endParaRPr lang="en-US" b="1" dirty="0"/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71DDE9EC-6616-2748-A89B-3AF56A49B7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5338204"/>
              </p:ext>
            </p:extLst>
          </p:nvPr>
        </p:nvGraphicFramePr>
        <p:xfrm>
          <a:off x="457200" y="2819400"/>
          <a:ext cx="8335527" cy="3761658"/>
        </p:xfrm>
        <a:graphic>
          <a:graphicData uri="http://schemas.openxmlformats.org/drawingml/2006/table">
            <a:tbl>
              <a:tblPr/>
              <a:tblGrid>
                <a:gridCol w="332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4069025447"/>
                    </a:ext>
                  </a:extLst>
                </a:gridCol>
              </a:tblGrid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Expression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b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solidFill>
                            <a:srgbClr val="444444"/>
                          </a:solidFill>
                        </a:rPr>
                        <a:t>Evaluation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444444"/>
                          </a:solidFill>
                        </a:rPr>
                        <a:t>Correct?</a:t>
                      </a:r>
                      <a:endParaRPr sz="1800" dirty="0">
                        <a:solidFill>
                          <a:srgbClr val="444444"/>
                        </a:solidFill>
                      </a:endParaRPr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 ==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false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2147483647U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false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(int)2147483648U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(unsigned)-1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">
            <a:extLst>
              <a:ext uri="{FF2B5EF4-FFF2-40B4-BE49-F238E27FC236}">
                <a16:creationId xmlns:a16="http://schemas.microsoft.com/office/drawing/2014/main" id="{CF42393B-F9F3-9343-B694-030A44C54357}"/>
              </a:ext>
            </a:extLst>
          </p:cNvPr>
          <p:cNvGrpSpPr/>
          <p:nvPr/>
        </p:nvGrpSpPr>
        <p:grpSpPr>
          <a:xfrm>
            <a:off x="9384614" y="2994431"/>
            <a:ext cx="2567162" cy="2588635"/>
            <a:chOff x="0" y="0"/>
            <a:chExt cx="6343410" cy="6396469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1254959C-7584-1040-BDE2-D9125D147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343411" cy="6396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Rounded Rectangle">
              <a:extLst>
                <a:ext uri="{FF2B5EF4-FFF2-40B4-BE49-F238E27FC236}">
                  <a16:creationId xmlns:a16="http://schemas.microsoft.com/office/drawing/2014/main" id="{BEB79A72-935A-A84D-8D2B-E1304433714C}"/>
                </a:ext>
              </a:extLst>
            </p:cNvPr>
            <p:cNvSpPr/>
            <p:nvPr/>
          </p:nvSpPr>
          <p:spPr>
            <a:xfrm>
              <a:off x="1831968" y="2362108"/>
              <a:ext cx="2679474" cy="1672253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658266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BBED-5C6D-FC4F-A31B-D675ECF2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5EF7-C2A7-D446-8870-84165FECE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Be careful</a:t>
            </a:r>
            <a:r>
              <a:rPr lang="en-US" dirty="0"/>
              <a:t> when comparing signed and unsigned integers.  </a:t>
            </a:r>
            <a:r>
              <a:rPr lang="en-US" b="1" dirty="0"/>
              <a:t>C will implicitly cast</a:t>
            </a:r>
            <a:r>
              <a:rPr lang="en-US" dirty="0"/>
              <a:t> the signed argument to unsigned, and then performs the operation assuming both numbers are non-negative.</a:t>
            </a:r>
            <a:endParaRPr lang="en-US" b="1" dirty="0"/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71DDE9EC-6616-2748-A89B-3AF56A49B7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476408"/>
              </p:ext>
            </p:extLst>
          </p:nvPr>
        </p:nvGraphicFramePr>
        <p:xfrm>
          <a:off x="457200" y="2819400"/>
          <a:ext cx="8335527" cy="3761658"/>
        </p:xfrm>
        <a:graphic>
          <a:graphicData uri="http://schemas.openxmlformats.org/drawingml/2006/table">
            <a:tbl>
              <a:tblPr/>
              <a:tblGrid>
                <a:gridCol w="332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4069025447"/>
                    </a:ext>
                  </a:extLst>
                </a:gridCol>
              </a:tblGrid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Expression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b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solidFill>
                            <a:srgbClr val="444444"/>
                          </a:solidFill>
                        </a:rPr>
                        <a:t>Evaluation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444444"/>
                          </a:solidFill>
                        </a:rPr>
                        <a:t>Correct?</a:t>
                      </a:r>
                      <a:endParaRPr sz="1800" dirty="0">
                        <a:solidFill>
                          <a:srgbClr val="444444"/>
                        </a:solidFill>
                      </a:endParaRPr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 ==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false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2147483647U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false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(int)2147483648U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(unsigned)-1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">
            <a:extLst>
              <a:ext uri="{FF2B5EF4-FFF2-40B4-BE49-F238E27FC236}">
                <a16:creationId xmlns:a16="http://schemas.microsoft.com/office/drawing/2014/main" id="{CF42393B-F9F3-9343-B694-030A44C54357}"/>
              </a:ext>
            </a:extLst>
          </p:cNvPr>
          <p:cNvGrpSpPr/>
          <p:nvPr/>
        </p:nvGrpSpPr>
        <p:grpSpPr>
          <a:xfrm>
            <a:off x="9384614" y="2994431"/>
            <a:ext cx="2567162" cy="2588635"/>
            <a:chOff x="0" y="0"/>
            <a:chExt cx="6343410" cy="6396469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1254959C-7584-1040-BDE2-D9125D147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343411" cy="6396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Rounded Rectangle">
              <a:extLst>
                <a:ext uri="{FF2B5EF4-FFF2-40B4-BE49-F238E27FC236}">
                  <a16:creationId xmlns:a16="http://schemas.microsoft.com/office/drawing/2014/main" id="{BEB79A72-935A-A84D-8D2B-E1304433714C}"/>
                </a:ext>
              </a:extLst>
            </p:cNvPr>
            <p:cNvSpPr/>
            <p:nvPr/>
          </p:nvSpPr>
          <p:spPr>
            <a:xfrm>
              <a:off x="1831968" y="2362108"/>
              <a:ext cx="2679474" cy="1672253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739260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BBED-5C6D-FC4F-A31B-D675ECF2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5EF7-C2A7-D446-8870-84165FECE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Be careful</a:t>
            </a:r>
            <a:r>
              <a:rPr lang="en-US" dirty="0"/>
              <a:t> when comparing signed and unsigned integers.  </a:t>
            </a:r>
            <a:r>
              <a:rPr lang="en-US" b="1" dirty="0"/>
              <a:t>C will implicitly cast</a:t>
            </a:r>
            <a:r>
              <a:rPr lang="en-US" dirty="0"/>
              <a:t> the signed argument to unsigned, and then performs the operation assuming both numbers are non-negative.</a:t>
            </a:r>
            <a:endParaRPr lang="en-US" b="1" dirty="0"/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71DDE9EC-6616-2748-A89B-3AF56A49B7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8449001"/>
              </p:ext>
            </p:extLst>
          </p:nvPr>
        </p:nvGraphicFramePr>
        <p:xfrm>
          <a:off x="457200" y="2819400"/>
          <a:ext cx="8335527" cy="3761658"/>
        </p:xfrm>
        <a:graphic>
          <a:graphicData uri="http://schemas.openxmlformats.org/drawingml/2006/table">
            <a:tbl>
              <a:tblPr/>
              <a:tblGrid>
                <a:gridCol w="332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4069025447"/>
                    </a:ext>
                  </a:extLst>
                </a:gridCol>
              </a:tblGrid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Expression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b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solidFill>
                            <a:srgbClr val="444444"/>
                          </a:solidFill>
                        </a:rPr>
                        <a:t>Evaluation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444444"/>
                          </a:solidFill>
                        </a:rPr>
                        <a:t>Correct?</a:t>
                      </a:r>
                      <a:endParaRPr sz="1800" dirty="0">
                        <a:solidFill>
                          <a:srgbClr val="444444"/>
                        </a:solidFill>
                      </a:endParaRPr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 ==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false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2147483647U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false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(int)2147483648U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(unsigned)-1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">
            <a:extLst>
              <a:ext uri="{FF2B5EF4-FFF2-40B4-BE49-F238E27FC236}">
                <a16:creationId xmlns:a16="http://schemas.microsoft.com/office/drawing/2014/main" id="{CF42393B-F9F3-9343-B694-030A44C54357}"/>
              </a:ext>
            </a:extLst>
          </p:cNvPr>
          <p:cNvGrpSpPr/>
          <p:nvPr/>
        </p:nvGrpSpPr>
        <p:grpSpPr>
          <a:xfrm>
            <a:off x="9384614" y="2994431"/>
            <a:ext cx="2567162" cy="2588635"/>
            <a:chOff x="0" y="0"/>
            <a:chExt cx="6343410" cy="6396469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1254959C-7584-1040-BDE2-D9125D147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343411" cy="6396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Rounded Rectangle">
              <a:extLst>
                <a:ext uri="{FF2B5EF4-FFF2-40B4-BE49-F238E27FC236}">
                  <a16:creationId xmlns:a16="http://schemas.microsoft.com/office/drawing/2014/main" id="{BEB79A72-935A-A84D-8D2B-E1304433714C}"/>
                </a:ext>
              </a:extLst>
            </p:cNvPr>
            <p:cNvSpPr/>
            <p:nvPr/>
          </p:nvSpPr>
          <p:spPr>
            <a:xfrm>
              <a:off x="1831968" y="2362108"/>
              <a:ext cx="2679474" cy="1672253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94656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BBED-5C6D-FC4F-A31B-D675ECF28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F5EF7-C2A7-D446-8870-84165FECE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Be careful</a:t>
            </a:r>
            <a:r>
              <a:rPr lang="en-US" dirty="0"/>
              <a:t> when comparing signed and unsigned integers.  </a:t>
            </a:r>
            <a:r>
              <a:rPr lang="en-US" b="1" dirty="0"/>
              <a:t>C will implicitly cast</a:t>
            </a:r>
            <a:r>
              <a:rPr lang="en-US" dirty="0"/>
              <a:t> the signed argument to unsigned, and then performs the operation assuming both numbers are non-negative.</a:t>
            </a:r>
            <a:endParaRPr lang="en-US" b="1" dirty="0"/>
          </a:p>
        </p:txBody>
      </p:sp>
      <p:graphicFrame>
        <p:nvGraphicFramePr>
          <p:cNvPr id="4" name="Table">
            <a:extLst>
              <a:ext uri="{FF2B5EF4-FFF2-40B4-BE49-F238E27FC236}">
                <a16:creationId xmlns:a16="http://schemas.microsoft.com/office/drawing/2014/main" id="{71DDE9EC-6616-2748-A89B-3AF56A49B7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5119541"/>
              </p:ext>
            </p:extLst>
          </p:nvPr>
        </p:nvGraphicFramePr>
        <p:xfrm>
          <a:off x="457200" y="2819400"/>
          <a:ext cx="8335527" cy="3761658"/>
        </p:xfrm>
        <a:graphic>
          <a:graphicData uri="http://schemas.openxmlformats.org/drawingml/2006/table">
            <a:tbl>
              <a:tblPr/>
              <a:tblGrid>
                <a:gridCol w="33210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6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73789">
                  <a:extLst>
                    <a:ext uri="{9D8B030D-6E8A-4147-A177-3AD203B41FA5}">
                      <a16:colId xmlns:a16="http://schemas.microsoft.com/office/drawing/2014/main" val="4069025447"/>
                    </a:ext>
                  </a:extLst>
                </a:gridCol>
              </a:tblGrid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Expression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solidFill>
                            <a:srgbClr val="444444"/>
                          </a:solidFill>
                        </a:rPr>
                        <a:t>Type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solidFill>
                            <a:srgbClr val="444444"/>
                          </a:solidFill>
                        </a:rPr>
                        <a:t>Evaluation</a:t>
                      </a:r>
                    </a:p>
                  </a:txBody>
                  <a:tcPr marL="26101" marR="26101" marT="26101" marB="26101" anchor="ctr" horzOverflow="overflow"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1800" dirty="0">
                          <a:solidFill>
                            <a:srgbClr val="444444"/>
                          </a:solidFill>
                        </a:rPr>
                        <a:t>Correct?</a:t>
                      </a:r>
                      <a:endParaRPr sz="1800" dirty="0">
                        <a:solidFill>
                          <a:srgbClr val="444444"/>
                        </a:solidFill>
                      </a:endParaRPr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T w="12700">
                      <a:solidFill>
                        <a:srgbClr val="3C3C1D"/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 ==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&lt; 0U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false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 dirty="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2147483647U &gt; -2147483647 - 1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false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2147483647 &gt; (int)2147483648U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no!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/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263">
                <a:tc>
                  <a:txBody>
                    <a:bodyPr/>
                    <a:lstStyle/>
                    <a:p>
                      <a:pPr algn="l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18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(unsigned)-1 &gt; -2</a:t>
                      </a:r>
                    </a:p>
                  </a:txBody>
                  <a:tcPr marL="26101" marR="26101" marT="26101" marB="26101" anchor="ctr" horzOverflow="overflow">
                    <a:lnL w="12700">
                      <a:solidFill>
                        <a:srgbClr val="3C3C1D"/>
                      </a:solidFill>
                      <a:miter lim="400000"/>
                    </a:lnL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Unsigned</a:t>
                      </a:r>
                      <a:endParaRPr sz="1800" b="0" dirty="0">
                        <a:solidFill>
                          <a:schemeClr val="tx1"/>
                        </a:solidFill>
                      </a:endParaRPr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true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647700">
                        <a:defRPr sz="3500"/>
                      </a:pPr>
                      <a:r>
                        <a:rPr lang="en-US" sz="1800" dirty="0"/>
                        <a:t>yes</a:t>
                      </a:r>
                      <a:endParaRPr sz="1800" dirty="0"/>
                    </a:p>
                  </a:txBody>
                  <a:tcPr marL="26101" marR="26101" marT="26101" marB="26101" anchor="ctr" horzOverflow="overflow">
                    <a:lnR w="12700">
                      <a:solidFill>
                        <a:srgbClr val="3C3C1D"/>
                      </a:solidFill>
                      <a:miter lim="400000"/>
                    </a:lnR>
                    <a:lnB w="12700">
                      <a:solidFill>
                        <a:srgbClr val="3C3C1D"/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pSp>
        <p:nvGrpSpPr>
          <p:cNvPr id="5" name="Group">
            <a:extLst>
              <a:ext uri="{FF2B5EF4-FFF2-40B4-BE49-F238E27FC236}">
                <a16:creationId xmlns:a16="http://schemas.microsoft.com/office/drawing/2014/main" id="{CF42393B-F9F3-9343-B694-030A44C54357}"/>
              </a:ext>
            </a:extLst>
          </p:cNvPr>
          <p:cNvGrpSpPr/>
          <p:nvPr/>
        </p:nvGrpSpPr>
        <p:grpSpPr>
          <a:xfrm>
            <a:off x="9384614" y="2994431"/>
            <a:ext cx="2567162" cy="2588635"/>
            <a:chOff x="0" y="0"/>
            <a:chExt cx="6343410" cy="6396469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1254959C-7584-1040-BDE2-D9125D1476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6343411" cy="63964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" name="Rounded Rectangle">
              <a:extLst>
                <a:ext uri="{FF2B5EF4-FFF2-40B4-BE49-F238E27FC236}">
                  <a16:creationId xmlns:a16="http://schemas.microsoft.com/office/drawing/2014/main" id="{BEB79A72-935A-A84D-8D2B-E1304433714C}"/>
                </a:ext>
              </a:extLst>
            </p:cNvPr>
            <p:cNvSpPr/>
            <p:nvPr/>
          </p:nvSpPr>
          <p:spPr>
            <a:xfrm>
              <a:off x="1831968" y="2362108"/>
              <a:ext cx="2679474" cy="1672253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55742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1AF2-CA61-BB4D-94C6-E074EC8E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4" name="Which many of the following statements are true? (assume that…">
            <a:extLst>
              <a:ext uri="{FF2B5EF4-FFF2-40B4-BE49-F238E27FC236}">
                <a16:creationId xmlns:a16="http://schemas.microsoft.com/office/drawing/2014/main" id="{51AB4B46-A400-1C47-A427-CBDC12F90D5C}"/>
              </a:ext>
            </a:extLst>
          </p:cNvPr>
          <p:cNvSpPr txBox="1"/>
          <p:nvPr/>
        </p:nvSpPr>
        <p:spPr>
          <a:xfrm>
            <a:off x="228600" y="1438711"/>
            <a:ext cx="10412360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sz="2800" b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Which of the following statements are true?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assume that </a:t>
            </a:r>
          </a:p>
          <a:p>
            <a:pPr algn="l"/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variables are set to values that place them in the spots shown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1.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s3 &gt; u3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2.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u2 &gt; u4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3.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s2 &gt; s4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4.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s2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5.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u1 &gt; u2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6.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u3 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4B7FDB8F-C35D-D846-981A-CBE3A676D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472261"/>
            <a:ext cx="3559629" cy="4094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1662438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1AF2-CA61-BB4D-94C6-E074EC8E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4" name="Which many of the following statements are true? (assume that…">
            <a:extLst>
              <a:ext uri="{FF2B5EF4-FFF2-40B4-BE49-F238E27FC236}">
                <a16:creationId xmlns:a16="http://schemas.microsoft.com/office/drawing/2014/main" id="{51AB4B46-A400-1C47-A427-CBDC12F90D5C}"/>
              </a:ext>
            </a:extLst>
          </p:cNvPr>
          <p:cNvSpPr txBox="1"/>
          <p:nvPr/>
        </p:nvSpPr>
        <p:spPr>
          <a:xfrm>
            <a:off x="228600" y="1438711"/>
            <a:ext cx="10412360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sz="2800" b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Which of the following statements are true?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assume that </a:t>
            </a:r>
          </a:p>
          <a:p>
            <a:pPr algn="l"/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variables are set to values that place them in the spots shown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1.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s3 &gt; u3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2.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u2 &gt; u4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3.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s2 &gt; s4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4.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s2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5.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u1 &gt; u2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6.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u3 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4B7FDB8F-C35D-D846-981A-CBE3A676D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472261"/>
            <a:ext cx="3559629" cy="4094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36160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1AF2-CA61-BB4D-94C6-E074EC8E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4" name="Which many of the following statements are true? (assume that…">
            <a:extLst>
              <a:ext uri="{FF2B5EF4-FFF2-40B4-BE49-F238E27FC236}">
                <a16:creationId xmlns:a16="http://schemas.microsoft.com/office/drawing/2014/main" id="{51AB4B46-A400-1C47-A427-CBDC12F90D5C}"/>
              </a:ext>
            </a:extLst>
          </p:cNvPr>
          <p:cNvSpPr txBox="1"/>
          <p:nvPr/>
        </p:nvSpPr>
        <p:spPr>
          <a:xfrm>
            <a:off x="228600" y="1438711"/>
            <a:ext cx="10412360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sz="2800" b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Which of the following statements are true?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assume that </a:t>
            </a:r>
          </a:p>
          <a:p>
            <a:pPr algn="l"/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variables are set to values that place them in the spots shown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1.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s3 &gt; u3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2.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u2 &gt; u4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3.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s2 &gt; s4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4.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s2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5.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u1 &gt; u2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6.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u3 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4B7FDB8F-C35D-D846-981A-CBE3A676D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472261"/>
            <a:ext cx="3559629" cy="4094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84718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1AF2-CA61-BB4D-94C6-E074EC8E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4" name="Which many of the following statements are true? (assume that…">
            <a:extLst>
              <a:ext uri="{FF2B5EF4-FFF2-40B4-BE49-F238E27FC236}">
                <a16:creationId xmlns:a16="http://schemas.microsoft.com/office/drawing/2014/main" id="{51AB4B46-A400-1C47-A427-CBDC12F90D5C}"/>
              </a:ext>
            </a:extLst>
          </p:cNvPr>
          <p:cNvSpPr txBox="1"/>
          <p:nvPr/>
        </p:nvSpPr>
        <p:spPr>
          <a:xfrm>
            <a:off x="228600" y="1438711"/>
            <a:ext cx="10412360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sz="2800" b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Which of the following statements are true?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assume that </a:t>
            </a:r>
          </a:p>
          <a:p>
            <a:pPr algn="l"/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variables are set to values that place them in the spots shown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1.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s3 &gt; u3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2.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u2 &gt; u4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3.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s2 &gt; s4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false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4.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s2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5.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u1 &gt; u2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6.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u3 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4B7FDB8F-C35D-D846-981A-CBE3A676D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472261"/>
            <a:ext cx="3559629" cy="4094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32429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Recap: Integer Representations</a:t>
            </a:r>
          </a:p>
          <a:p>
            <a:r>
              <a:rPr lang="en-US" dirty="0"/>
              <a:t>Truncating and Expanding</a:t>
            </a:r>
          </a:p>
          <a:p>
            <a:r>
              <a:rPr lang="en-US" dirty="0"/>
              <a:t>Bitwise Operators and Masks</a:t>
            </a:r>
          </a:p>
          <a:p>
            <a:r>
              <a:rPr lang="en-US" b="1" dirty="0"/>
              <a:t>Demo 1: </a:t>
            </a:r>
            <a:r>
              <a:rPr lang="en-US" dirty="0"/>
              <a:t>Courses</a:t>
            </a:r>
            <a:endParaRPr lang="en-US" b="1" dirty="0"/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b="1" dirty="0"/>
              <a:t>Demo 2:</a:t>
            </a:r>
            <a:r>
              <a:rPr lang="en-US" dirty="0"/>
              <a:t> Powers of 2</a:t>
            </a:r>
            <a:endParaRPr lang="en-US" b="1" dirty="0"/>
          </a:p>
          <a:p>
            <a:r>
              <a:rPr lang="en-US" dirty="0"/>
              <a:t>Bit Shift Operators</a:t>
            </a:r>
          </a:p>
        </p:txBody>
      </p:sp>
    </p:spTree>
    <p:extLst>
      <p:ext uri="{BB962C8B-B14F-4D97-AF65-F5344CB8AC3E}">
        <p14:creationId xmlns:p14="http://schemas.microsoft.com/office/powerpoint/2010/main" val="12446904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1AF2-CA61-BB4D-94C6-E074EC8E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4" name="Which many of the following statements are true? (assume that…">
            <a:extLst>
              <a:ext uri="{FF2B5EF4-FFF2-40B4-BE49-F238E27FC236}">
                <a16:creationId xmlns:a16="http://schemas.microsoft.com/office/drawing/2014/main" id="{51AB4B46-A400-1C47-A427-CBDC12F90D5C}"/>
              </a:ext>
            </a:extLst>
          </p:cNvPr>
          <p:cNvSpPr txBox="1"/>
          <p:nvPr/>
        </p:nvSpPr>
        <p:spPr>
          <a:xfrm>
            <a:off x="228600" y="1438711"/>
            <a:ext cx="10412360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sz="2800" b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Which of the following statements are true?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assume that </a:t>
            </a:r>
          </a:p>
          <a:p>
            <a:pPr algn="l"/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variables are set to values that place them in the spots shown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1.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s3 &gt; u3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2.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u2 &gt; u4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3.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s2 &gt; s4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false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4.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s2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5.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u1 &gt; u2</a:t>
            </a: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6.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u3 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4B7FDB8F-C35D-D846-981A-CBE3A676D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472261"/>
            <a:ext cx="3559629" cy="4094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425481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1AF2-CA61-BB4D-94C6-E074EC8E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4" name="Which many of the following statements are true? (assume that…">
            <a:extLst>
              <a:ext uri="{FF2B5EF4-FFF2-40B4-BE49-F238E27FC236}">
                <a16:creationId xmlns:a16="http://schemas.microsoft.com/office/drawing/2014/main" id="{51AB4B46-A400-1C47-A427-CBDC12F90D5C}"/>
              </a:ext>
            </a:extLst>
          </p:cNvPr>
          <p:cNvSpPr txBox="1"/>
          <p:nvPr/>
        </p:nvSpPr>
        <p:spPr>
          <a:xfrm>
            <a:off x="228600" y="1438711"/>
            <a:ext cx="10412360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sz="2800" b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Which of the following statements are true?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assume that </a:t>
            </a:r>
          </a:p>
          <a:p>
            <a:pPr algn="l"/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variables are set to values that place them in the spots shown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1.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s3 &gt; u3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2.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u2 &gt; u4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3.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s2 &gt; s4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false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4.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s2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5.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u1 &gt; u2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6.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u3 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4B7FDB8F-C35D-D846-981A-CBE3A676D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472261"/>
            <a:ext cx="3559629" cy="4094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198290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E1AF2-CA61-BB4D-94C6-E074EC8E5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Comparisons Between Different Types</a:t>
            </a:r>
          </a:p>
        </p:txBody>
      </p:sp>
      <p:sp>
        <p:nvSpPr>
          <p:cNvPr id="4" name="Which many of the following statements are true? (assume that…">
            <a:extLst>
              <a:ext uri="{FF2B5EF4-FFF2-40B4-BE49-F238E27FC236}">
                <a16:creationId xmlns:a16="http://schemas.microsoft.com/office/drawing/2014/main" id="{51AB4B46-A400-1C47-A427-CBDC12F90D5C}"/>
              </a:ext>
            </a:extLst>
          </p:cNvPr>
          <p:cNvSpPr txBox="1"/>
          <p:nvPr/>
        </p:nvSpPr>
        <p:spPr>
          <a:xfrm>
            <a:off x="228600" y="1438711"/>
            <a:ext cx="10412360" cy="3980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sz="2800" b="1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Which of </a:t>
            </a:r>
            <a:r>
              <a:rPr sz="2800" b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the following statements are true?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assume that </a:t>
            </a:r>
          </a:p>
          <a:p>
            <a:pPr algn="l"/>
            <a:r>
              <a:rPr sz="2800" i="1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variables are set to values that place them in the spots shown</a:t>
            </a:r>
            <a:r>
              <a:rPr sz="2800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</a:p>
          <a:p>
            <a:pPr algn="l"/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1.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s3 &gt; u3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2.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u2 &gt; u4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3.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s2 &gt; s4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false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4.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s2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5.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u1 &gt; u2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 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6. </a:t>
            </a:r>
            <a:r>
              <a:rPr sz="2800" b="1" dirty="0">
                <a:latin typeface="Consolas" panose="020B0609020204030204" pitchFamily="49" charset="0"/>
                <a:cs typeface="Consolas" panose="020B0609020204030204" pitchFamily="49" charset="0"/>
              </a:rPr>
              <a:t>s1 &gt; u3 </a:t>
            </a: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- true</a:t>
            </a:r>
            <a:endParaRPr sz="2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4B7FDB8F-C35D-D846-981A-CBE3A676D0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472261"/>
            <a:ext cx="3559629" cy="409433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150863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Recap</a:t>
            </a:r>
            <a:r>
              <a:rPr lang="en-US" dirty="0"/>
              <a:t>: Integer Representations</a:t>
            </a:r>
          </a:p>
          <a:p>
            <a:r>
              <a:rPr lang="en-US" b="1" dirty="0">
                <a:solidFill>
                  <a:srgbClr val="C00000"/>
                </a:solidFill>
              </a:rPr>
              <a:t>Truncating and Expanding</a:t>
            </a:r>
          </a:p>
          <a:p>
            <a:r>
              <a:rPr lang="en-US" dirty="0"/>
              <a:t>Bitwise Operators and Masks</a:t>
            </a:r>
          </a:p>
          <a:p>
            <a:r>
              <a:rPr lang="en-US" b="1" dirty="0"/>
              <a:t>Demo 1: </a:t>
            </a:r>
            <a:r>
              <a:rPr lang="en-US" dirty="0"/>
              <a:t>Courses</a:t>
            </a:r>
            <a:endParaRPr lang="en-US" b="1" dirty="0"/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b="1" dirty="0"/>
              <a:t>Demo 2:</a:t>
            </a:r>
            <a:r>
              <a:rPr lang="en-US" dirty="0"/>
              <a:t> Powers of 2</a:t>
            </a:r>
            <a:endParaRPr lang="en-US" b="1" dirty="0"/>
          </a:p>
          <a:p>
            <a:r>
              <a:rPr lang="en-US" dirty="0"/>
              <a:t>Bit Shift Operators</a:t>
            </a:r>
          </a:p>
        </p:txBody>
      </p:sp>
    </p:spTree>
    <p:extLst>
      <p:ext uri="{BB962C8B-B14F-4D97-AF65-F5344CB8AC3E}">
        <p14:creationId xmlns:p14="http://schemas.microsoft.com/office/powerpoint/2010/main" val="25995390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6A969-E74B-0748-820A-72F322389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Bit Representations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61D2D-B46A-9B41-AE60-AF8C5728B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Sometimes, we want to convert between two integers of different sizes (e.g. short to </a:t>
            </a:r>
            <a:r>
              <a:rPr lang="en-US" dirty="0" err="1"/>
              <a:t>int</a:t>
            </a:r>
            <a:r>
              <a:rPr lang="en-US" dirty="0"/>
              <a:t>, or </a:t>
            </a:r>
            <a:r>
              <a:rPr lang="en-US" dirty="0" err="1"/>
              <a:t>int</a:t>
            </a:r>
            <a:r>
              <a:rPr lang="en-US" dirty="0"/>
              <a:t> to long).</a:t>
            </a:r>
          </a:p>
          <a:p>
            <a:r>
              <a:rPr lang="en-US" dirty="0"/>
              <a:t>We might not be able to convert from a bigger data type to a smaller data type, but we do want to always be able to convert from a </a:t>
            </a:r>
            <a:r>
              <a:rPr lang="en-US" b="1" dirty="0"/>
              <a:t>smaller</a:t>
            </a:r>
            <a:r>
              <a:rPr lang="en-US" dirty="0"/>
              <a:t> data type to a </a:t>
            </a:r>
            <a:r>
              <a:rPr lang="en-US" b="1" dirty="0"/>
              <a:t>bigger</a:t>
            </a:r>
            <a:r>
              <a:rPr lang="en-US" dirty="0"/>
              <a:t> data type.</a:t>
            </a:r>
          </a:p>
          <a:p>
            <a:r>
              <a:rPr lang="en-US" dirty="0"/>
              <a:t>For </a:t>
            </a:r>
            <a:r>
              <a:rPr lang="en-US" b="1" dirty="0"/>
              <a:t>unsigned</a:t>
            </a:r>
            <a:r>
              <a:rPr lang="en-US" dirty="0"/>
              <a:t> values, we can add </a:t>
            </a:r>
            <a:r>
              <a:rPr lang="en-US" i="1" dirty="0"/>
              <a:t>leading zeros</a:t>
            </a:r>
            <a:r>
              <a:rPr lang="en-US" dirty="0"/>
              <a:t> to the representation</a:t>
            </a:r>
            <a:r>
              <a:rPr lang="en-US" dirty="0">
                <a:sym typeface="Wingdings" pitchFamily="2" charset="2"/>
              </a:rPr>
              <a:t> (“zero extension”)</a:t>
            </a:r>
          </a:p>
          <a:p>
            <a:r>
              <a:rPr lang="en-US" dirty="0">
                <a:sym typeface="Wingdings" pitchFamily="2" charset="2"/>
              </a:rPr>
              <a:t>For </a:t>
            </a:r>
            <a:r>
              <a:rPr lang="en-US" b="1" dirty="0">
                <a:sym typeface="Wingdings" pitchFamily="2" charset="2"/>
              </a:rPr>
              <a:t>signed </a:t>
            </a:r>
            <a:r>
              <a:rPr lang="en-US" dirty="0">
                <a:sym typeface="Wingdings" pitchFamily="2" charset="2"/>
              </a:rPr>
              <a:t>values, we can </a:t>
            </a:r>
            <a:r>
              <a:rPr lang="en-US" i="1" dirty="0">
                <a:sym typeface="Wingdings" pitchFamily="2" charset="2"/>
              </a:rPr>
              <a:t>repeat the sign of the value </a:t>
            </a:r>
            <a:r>
              <a:rPr lang="en-US" dirty="0">
                <a:sym typeface="Wingdings" pitchFamily="2" charset="2"/>
              </a:rPr>
              <a:t>for new digits (“sign extension”</a:t>
            </a:r>
          </a:p>
          <a:p>
            <a:r>
              <a:rPr lang="en-US" dirty="0">
                <a:sym typeface="Wingdings" pitchFamily="2" charset="2"/>
              </a:rPr>
              <a:t>Note: when doing &lt;, &gt;, &lt;=, &gt;= comparison between different size types, it will </a:t>
            </a:r>
            <a:r>
              <a:rPr lang="en-US" i="1" dirty="0">
                <a:sym typeface="Wingdings" pitchFamily="2" charset="2"/>
              </a:rPr>
              <a:t>promote to the larger type</a:t>
            </a:r>
            <a:r>
              <a:rPr lang="en-US" dirty="0">
                <a:sym typeface="Wingdings" pitchFamily="2" charset="2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553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99B62-A78D-794B-B2EC-331852701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Bit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72A30-78FA-9F40-B5C6-A314BE9E0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unsigned short s = 32772; 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short is a 16-bit format, so                     s = 1000 0000 0000 0100b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endParaRPr lang="en-US" sz="2000" dirty="0"/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unsigned </a:t>
            </a:r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= s;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conversion to 32-bit </a:t>
            </a:r>
            <a:r>
              <a:rPr lang="en-US" sz="2000" dirty="0" err="1"/>
              <a:t>int</a:t>
            </a:r>
            <a:r>
              <a:rPr lang="en-US" sz="2000" dirty="0"/>
              <a:t>, so </a:t>
            </a:r>
            <a:r>
              <a:rPr lang="en-US" sz="2000" dirty="0" err="1"/>
              <a:t>i</a:t>
            </a:r>
            <a:r>
              <a:rPr lang="en-US" sz="2000" dirty="0"/>
              <a:t> = 0000 0000 0000 0000 1000 0000 0000 0100b</a:t>
            </a:r>
          </a:p>
        </p:txBody>
      </p:sp>
    </p:spTree>
    <p:extLst>
      <p:ext uri="{BB962C8B-B14F-4D97-AF65-F5344CB8AC3E}">
        <p14:creationId xmlns:p14="http://schemas.microsoft.com/office/powerpoint/2010/main" val="15019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99B62-A78D-794B-B2EC-331852701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Bit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72A30-78FA-9F40-B5C6-A314BE9E0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unsigned short s = 32772; 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short is a 16-bit format, so                     s = 1000 0000 0000 0100b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endParaRPr lang="en-US" sz="2000" dirty="0"/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unsigned </a:t>
            </a:r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= s;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conversion to 32-bit </a:t>
            </a:r>
            <a:r>
              <a:rPr lang="en-US" sz="2000" dirty="0" err="1"/>
              <a:t>int</a:t>
            </a:r>
            <a:r>
              <a:rPr lang="en-US" sz="2000" dirty="0"/>
              <a:t>, so </a:t>
            </a:r>
            <a:r>
              <a:rPr lang="en-US" sz="2000" dirty="0" err="1"/>
              <a:t>i</a:t>
            </a:r>
            <a:r>
              <a:rPr lang="en-US" sz="2000" dirty="0"/>
              <a:t> = 0000 0000 0000 0000 1000 0000 0000 0100b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endParaRPr lang="en-US" sz="2000" dirty="0"/>
          </a:p>
          <a:p>
            <a:pPr marL="0" indent="0">
              <a:buNone/>
              <a:defRPr sz="36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2000" dirty="0"/>
              <a:t>— or —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endParaRPr lang="en-US" sz="2000" dirty="0"/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short s = -4; 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short is a 16-bit format, so                     s = 1111 1111 1111 1100b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endParaRPr lang="en-US" sz="2000" dirty="0"/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 err="1"/>
              <a:t>int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= s;</a:t>
            </a:r>
          </a:p>
          <a:p>
            <a:pPr marL="0" indent="0">
              <a:buNone/>
              <a:defRPr sz="36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000" dirty="0"/>
              <a:t>// conversion to 32-bit </a:t>
            </a:r>
            <a:r>
              <a:rPr lang="en-US" sz="2000" dirty="0" err="1"/>
              <a:t>int</a:t>
            </a:r>
            <a:r>
              <a:rPr lang="en-US" sz="2000" dirty="0"/>
              <a:t>, so </a:t>
            </a:r>
            <a:r>
              <a:rPr lang="en-US" sz="2000" dirty="0" err="1"/>
              <a:t>i</a:t>
            </a:r>
            <a:r>
              <a:rPr lang="en-US" sz="2000" dirty="0"/>
              <a:t> = 1111 1111 1111 1111 1111 1111 1111 1100b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4148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4EA80-CC8B-7443-BB45-436322AC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Truncating Bit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5C08D-5FCB-EC4A-AAD6-E1A96A8CB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562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we want to </a:t>
            </a:r>
            <a:r>
              <a:rPr lang="en-US" b="1" dirty="0"/>
              <a:t>reduce</a:t>
            </a:r>
            <a:r>
              <a:rPr lang="en-US" dirty="0"/>
              <a:t> the bit size of a number, C </a:t>
            </a:r>
            <a:r>
              <a:rPr lang="en-US" i="1" dirty="0"/>
              <a:t>truncates</a:t>
            </a:r>
            <a:r>
              <a:rPr lang="en-US" dirty="0"/>
              <a:t> the representation and discards the </a:t>
            </a:r>
            <a:r>
              <a:rPr lang="en-US" i="1" dirty="0"/>
              <a:t>more significant bits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What happens here? Let's look at the bits in </a:t>
            </a:r>
            <a:r>
              <a:rPr lang="en-US" dirty="0">
                <a:ea typeface="Courier"/>
                <a:cs typeface="Courier"/>
                <a:sym typeface="Courier"/>
              </a:rPr>
              <a:t>x </a:t>
            </a:r>
            <a:r>
              <a:rPr lang="en-US" dirty="0"/>
              <a:t>(a 32-bit </a:t>
            </a:r>
            <a:r>
              <a:rPr lang="en-US" dirty="0" err="1">
                <a:ea typeface="Courier"/>
                <a:cs typeface="Courier"/>
                <a:sym typeface="Courier"/>
              </a:rPr>
              <a:t>int</a:t>
            </a:r>
            <a:r>
              <a:rPr lang="en-US" dirty="0"/>
              <a:t>), </a:t>
            </a:r>
            <a:r>
              <a:rPr lang="en-US" dirty="0">
                <a:ea typeface="Courier"/>
                <a:cs typeface="Courier"/>
                <a:sym typeface="Courier"/>
              </a:rPr>
              <a:t>53191</a:t>
            </a:r>
            <a:r>
              <a:rPr lang="en-US" dirty="0"/>
              <a:t>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0000 0000 0000 0000 1100 1111 1100 0111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When we cast x to a short, it only has 16-bits, and C </a:t>
            </a:r>
            <a:r>
              <a:rPr lang="en-US" i="1" dirty="0">
                <a:ea typeface="Helvetica Neue"/>
                <a:cs typeface="Helvetica Neue"/>
                <a:sym typeface="Helvetica Neue"/>
              </a:rPr>
              <a:t>truncates </a:t>
            </a:r>
            <a:r>
              <a:rPr lang="en-US" dirty="0"/>
              <a:t>the number: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1100 1111 1100 0111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This is -12345!  And when we cast </a:t>
            </a:r>
            <a:r>
              <a:rPr lang="en-US" dirty="0" err="1"/>
              <a:t>sx</a:t>
            </a:r>
            <a:r>
              <a:rPr lang="en-US" dirty="0"/>
              <a:t> back an </a:t>
            </a:r>
            <a:r>
              <a:rPr lang="en-US" dirty="0" err="1"/>
              <a:t>int</a:t>
            </a:r>
            <a:r>
              <a:rPr lang="en-US" dirty="0"/>
              <a:t>, we sign-extend the number.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1111 1111 1111 1111 1100 1111 1100 0111	</a:t>
            </a:r>
            <a:r>
              <a:rPr lang="en-US" dirty="0">
                <a:cs typeface="Consolas" panose="020B0609020204030204" pitchFamily="49" charset="0"/>
              </a:rPr>
              <a:t>// still -12345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int x = 53191;…">
            <a:extLst>
              <a:ext uri="{FF2B5EF4-FFF2-40B4-BE49-F238E27FC236}">
                <a16:creationId xmlns:a16="http://schemas.microsoft.com/office/drawing/2014/main" id="{4ECE6602-7569-8145-A0C0-EB0A03ADCE76}"/>
              </a:ext>
            </a:extLst>
          </p:cNvPr>
          <p:cNvSpPr txBox="1"/>
          <p:nvPr/>
        </p:nvSpPr>
        <p:spPr>
          <a:xfrm>
            <a:off x="762000" y="2362200"/>
            <a:ext cx="4648200" cy="1210588"/>
          </a:xfrm>
          <a:prstGeom prst="rect">
            <a:avLst/>
          </a:prstGeom>
          <a:ln w="63500">
            <a:solidFill>
              <a:srgbClr val="7F0325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int</a:t>
            </a:r>
            <a:r>
              <a:rPr sz="2400" dirty="0"/>
              <a:t> x = 53191;</a:t>
            </a:r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short </a:t>
            </a:r>
            <a:r>
              <a:rPr sz="2400" dirty="0" err="1"/>
              <a:t>sx</a:t>
            </a:r>
            <a:r>
              <a:rPr sz="2400" dirty="0"/>
              <a:t> = x;</a:t>
            </a:r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int</a:t>
            </a:r>
            <a:r>
              <a:rPr sz="2400" dirty="0"/>
              <a:t> y = </a:t>
            </a:r>
            <a:r>
              <a:rPr sz="2400" dirty="0" err="1"/>
              <a:t>sx</a:t>
            </a:r>
            <a:r>
              <a:rPr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129500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4EA80-CC8B-7443-BB45-436322AC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Truncating Bit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5C08D-5FCB-EC4A-AAD6-E1A96A8CB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we want to </a:t>
            </a:r>
            <a:r>
              <a:rPr lang="en-US" b="1" dirty="0"/>
              <a:t>reduce</a:t>
            </a:r>
            <a:r>
              <a:rPr lang="en-US" dirty="0"/>
              <a:t> the bit size of a number, C </a:t>
            </a:r>
            <a:r>
              <a:rPr lang="en-US" i="1" dirty="0"/>
              <a:t>truncates</a:t>
            </a:r>
            <a:r>
              <a:rPr lang="en-US" dirty="0"/>
              <a:t> the representation and discards the </a:t>
            </a:r>
            <a:r>
              <a:rPr lang="en-US" i="1" dirty="0"/>
              <a:t>more significant bits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What happens here? Let's look at the bits in </a:t>
            </a:r>
            <a:r>
              <a:rPr lang="en-US" dirty="0">
                <a:ea typeface="Courier"/>
                <a:cs typeface="Courier"/>
                <a:sym typeface="Courier"/>
              </a:rPr>
              <a:t>x </a:t>
            </a:r>
            <a:r>
              <a:rPr lang="en-US" dirty="0"/>
              <a:t>(a 32-bit </a:t>
            </a:r>
            <a:r>
              <a:rPr lang="en-US" dirty="0" err="1">
                <a:ea typeface="Courier"/>
                <a:cs typeface="Courier"/>
                <a:sym typeface="Courier"/>
              </a:rPr>
              <a:t>int</a:t>
            </a:r>
            <a:r>
              <a:rPr lang="en-US" dirty="0"/>
              <a:t>), </a:t>
            </a:r>
            <a:r>
              <a:rPr lang="en-US" dirty="0">
                <a:ea typeface="Courier"/>
                <a:cs typeface="Courier"/>
                <a:sym typeface="Courier"/>
              </a:rPr>
              <a:t>-3</a:t>
            </a:r>
            <a:r>
              <a:rPr lang="en-US" dirty="0"/>
              <a:t>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1111 1111 1111 1111 1111 1111 1111 1101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When we cast x to a short, it only has 16-bits, and C </a:t>
            </a:r>
            <a:r>
              <a:rPr lang="en-US" i="1" dirty="0">
                <a:ea typeface="Helvetica Neue"/>
                <a:cs typeface="Helvetica Neue"/>
                <a:sym typeface="Helvetica Neue"/>
              </a:rPr>
              <a:t>truncates </a:t>
            </a:r>
            <a:r>
              <a:rPr lang="en-US" dirty="0"/>
              <a:t>the number: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1111 1111 1111 1101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This is -3! </a:t>
            </a:r>
            <a:r>
              <a:rPr lang="en-US" b="1" dirty="0"/>
              <a:t>If the number does fit, it will convert fine.</a:t>
            </a:r>
            <a:r>
              <a:rPr lang="en-US" dirty="0"/>
              <a:t>  y looks like this: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1111 1111 1111 1111 1111 1111 1111 1101</a:t>
            </a:r>
            <a:r>
              <a:rPr lang="en-US" b="1" dirty="0"/>
              <a:t>	</a:t>
            </a:r>
            <a:r>
              <a:rPr lang="en-US" dirty="0"/>
              <a:t>// still -3</a:t>
            </a:r>
          </a:p>
        </p:txBody>
      </p:sp>
      <p:sp>
        <p:nvSpPr>
          <p:cNvPr id="5" name="int x = 53191;…">
            <a:extLst>
              <a:ext uri="{FF2B5EF4-FFF2-40B4-BE49-F238E27FC236}">
                <a16:creationId xmlns:a16="http://schemas.microsoft.com/office/drawing/2014/main" id="{4ECE6602-7569-8145-A0C0-EB0A03ADCE76}"/>
              </a:ext>
            </a:extLst>
          </p:cNvPr>
          <p:cNvSpPr txBox="1"/>
          <p:nvPr/>
        </p:nvSpPr>
        <p:spPr>
          <a:xfrm>
            <a:off x="762000" y="2362200"/>
            <a:ext cx="4648200" cy="1210588"/>
          </a:xfrm>
          <a:prstGeom prst="rect">
            <a:avLst/>
          </a:prstGeom>
          <a:ln w="63500">
            <a:solidFill>
              <a:srgbClr val="7F0325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int</a:t>
            </a:r>
            <a:r>
              <a:rPr sz="2400" dirty="0"/>
              <a:t> x = </a:t>
            </a:r>
            <a:r>
              <a:rPr lang="en-US" sz="2400" dirty="0"/>
              <a:t>-3</a:t>
            </a:r>
            <a:r>
              <a:rPr sz="2400" dirty="0"/>
              <a:t>;</a:t>
            </a:r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/>
              <a:t>short </a:t>
            </a:r>
            <a:r>
              <a:rPr sz="2400" dirty="0" err="1"/>
              <a:t>sx</a:t>
            </a:r>
            <a:r>
              <a:rPr sz="2400" dirty="0"/>
              <a:t> = x;</a:t>
            </a:r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sz="2400" dirty="0" err="1"/>
              <a:t>int</a:t>
            </a:r>
            <a:r>
              <a:rPr sz="2400" dirty="0"/>
              <a:t> y = </a:t>
            </a:r>
            <a:r>
              <a:rPr sz="2400" dirty="0" err="1"/>
              <a:t>sx</a:t>
            </a:r>
            <a:r>
              <a:rPr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28144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4EA80-CC8B-7443-BB45-436322ACA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Truncating Bit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5C08D-5FCB-EC4A-AAD6-E1A96A8CB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562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we want to </a:t>
            </a:r>
            <a:r>
              <a:rPr lang="en-US" b="1" dirty="0"/>
              <a:t>reduce</a:t>
            </a:r>
            <a:r>
              <a:rPr lang="en-US" dirty="0"/>
              <a:t> the bit size of a number, C </a:t>
            </a:r>
            <a:r>
              <a:rPr lang="en-US" i="1" dirty="0"/>
              <a:t>truncates</a:t>
            </a:r>
            <a:r>
              <a:rPr lang="en-US" dirty="0"/>
              <a:t> the representation and discards the </a:t>
            </a:r>
            <a:r>
              <a:rPr lang="en-US" i="1" dirty="0"/>
              <a:t>more significant bits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What happens here? Let's look at the bits in </a:t>
            </a:r>
            <a:r>
              <a:rPr lang="en-US" dirty="0">
                <a:ea typeface="Courier"/>
                <a:cs typeface="Courier"/>
                <a:sym typeface="Courier"/>
              </a:rPr>
              <a:t>x </a:t>
            </a:r>
            <a:r>
              <a:rPr lang="en-US" dirty="0"/>
              <a:t>(a 32-bit unsigned </a:t>
            </a:r>
            <a:r>
              <a:rPr lang="en-US" dirty="0" err="1">
                <a:ea typeface="Courier"/>
                <a:cs typeface="Courier"/>
                <a:sym typeface="Courier"/>
              </a:rPr>
              <a:t>int</a:t>
            </a:r>
            <a:r>
              <a:rPr lang="en-US" dirty="0"/>
              <a:t>), </a:t>
            </a:r>
            <a:r>
              <a:rPr lang="en-US" dirty="0">
                <a:sym typeface="Courier"/>
              </a:rPr>
              <a:t>128000</a:t>
            </a:r>
            <a:r>
              <a:rPr lang="en-US" dirty="0"/>
              <a:t>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0000 0000 0000 0001 1111 0100 0000 0000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When we cast x to a short, it only has 16-bits, and C </a:t>
            </a:r>
            <a:r>
              <a:rPr lang="en-US" i="1" dirty="0">
                <a:ea typeface="Helvetica Neue"/>
                <a:cs typeface="Helvetica Neue"/>
                <a:sym typeface="Helvetica Neue"/>
              </a:rPr>
              <a:t>truncates </a:t>
            </a:r>
            <a:r>
              <a:rPr lang="en-US" dirty="0"/>
              <a:t>the number:</a:t>
            </a:r>
          </a:p>
          <a:p>
            <a:pPr marL="0" indent="0">
              <a:buNone/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1111 0100 0000 0000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This is </a:t>
            </a:r>
            <a:r>
              <a:rPr lang="en-US" dirty="0">
                <a:sym typeface="Courier"/>
              </a:rPr>
              <a:t>62464!  </a:t>
            </a:r>
            <a:r>
              <a:rPr lang="en-US" b="1" dirty="0">
                <a:sym typeface="Courier"/>
              </a:rPr>
              <a:t>Unsigned numbers can lose info too.</a:t>
            </a:r>
            <a:r>
              <a:rPr lang="en-US" dirty="0">
                <a:sym typeface="Courier"/>
              </a:rPr>
              <a:t>  Here is what y looks like: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0000 0000 0000 0000 1111 0100 0000 0000	</a:t>
            </a:r>
            <a:r>
              <a:rPr lang="en-US" dirty="0">
                <a:cs typeface="Consolas" panose="020B0609020204030204" pitchFamily="49" charset="0"/>
              </a:rPr>
              <a:t>// still 62464</a:t>
            </a:r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5" name="int x = 53191;…">
            <a:extLst>
              <a:ext uri="{FF2B5EF4-FFF2-40B4-BE49-F238E27FC236}">
                <a16:creationId xmlns:a16="http://schemas.microsoft.com/office/drawing/2014/main" id="{4ECE6602-7569-8145-A0C0-EB0A03ADCE76}"/>
              </a:ext>
            </a:extLst>
          </p:cNvPr>
          <p:cNvSpPr txBox="1"/>
          <p:nvPr/>
        </p:nvSpPr>
        <p:spPr>
          <a:xfrm>
            <a:off x="762000" y="2362200"/>
            <a:ext cx="4648200" cy="1210588"/>
          </a:xfrm>
          <a:prstGeom prst="rect">
            <a:avLst/>
          </a:prstGeom>
          <a:ln w="63500">
            <a:solidFill>
              <a:srgbClr val="7F0325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400" dirty="0"/>
              <a:t>unsigned </a:t>
            </a:r>
            <a:r>
              <a:rPr sz="2400" dirty="0" err="1"/>
              <a:t>int</a:t>
            </a:r>
            <a:r>
              <a:rPr sz="2400" dirty="0"/>
              <a:t> x = </a:t>
            </a:r>
            <a:r>
              <a:rPr lang="en-US" sz="2400" dirty="0"/>
              <a:t>128000;</a:t>
            </a:r>
            <a:endParaRPr sz="2400" dirty="0"/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400" dirty="0"/>
              <a:t>unsigned </a:t>
            </a:r>
            <a:r>
              <a:rPr sz="2400" dirty="0"/>
              <a:t>short </a:t>
            </a:r>
            <a:r>
              <a:rPr sz="2400" dirty="0" err="1"/>
              <a:t>sx</a:t>
            </a:r>
            <a:r>
              <a:rPr sz="2400" dirty="0"/>
              <a:t> = x;</a:t>
            </a:r>
          </a:p>
          <a:p>
            <a:pPr algn="l">
              <a:defRPr sz="39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400" dirty="0"/>
              <a:t>unsigned </a:t>
            </a:r>
            <a:r>
              <a:rPr sz="2400" dirty="0" err="1"/>
              <a:t>int</a:t>
            </a:r>
            <a:r>
              <a:rPr sz="2400" dirty="0"/>
              <a:t> y = </a:t>
            </a:r>
            <a:r>
              <a:rPr sz="2400" dirty="0" err="1"/>
              <a:t>sx</a:t>
            </a:r>
            <a:r>
              <a:rPr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97513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AFE13-52A2-5947-9EDD-689C72970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54C48E-0BB6-404E-912A-32AF7D888CFF}"/>
              </a:ext>
            </a:extLst>
          </p:cNvPr>
          <p:cNvSpPr txBox="1"/>
          <p:nvPr/>
        </p:nvSpPr>
        <p:spPr>
          <a:xfrm>
            <a:off x="3771900" y="2819400"/>
            <a:ext cx="464820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600" dirty="0"/>
              <a:t>1 0 1 1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F4E822-B753-B144-952D-55B38B5B08EB}"/>
              </a:ext>
            </a:extLst>
          </p:cNvPr>
          <p:cNvSpPr txBox="1"/>
          <p:nvPr/>
        </p:nvSpPr>
        <p:spPr>
          <a:xfrm>
            <a:off x="7075173" y="4051973"/>
            <a:ext cx="96204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0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8903A5-8148-4B46-893A-7FE3B890F64B}"/>
              </a:ext>
            </a:extLst>
          </p:cNvPr>
          <p:cNvSpPr txBox="1"/>
          <p:nvPr/>
        </p:nvSpPr>
        <p:spPr>
          <a:xfrm>
            <a:off x="6363954" y="4051972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1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7725A4-EA02-7E46-95CA-5FFD05AB51D9}"/>
              </a:ext>
            </a:extLst>
          </p:cNvPr>
          <p:cNvSpPr txBox="1"/>
          <p:nvPr/>
        </p:nvSpPr>
        <p:spPr>
          <a:xfrm>
            <a:off x="5449554" y="4051971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2</a:t>
            </a:r>
            <a:endParaRPr lang="en-US" sz="2600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E03A28-79ED-7B46-9D02-788976019E61}"/>
              </a:ext>
            </a:extLst>
          </p:cNvPr>
          <p:cNvSpPr txBox="1"/>
          <p:nvPr/>
        </p:nvSpPr>
        <p:spPr>
          <a:xfrm>
            <a:off x="4535154" y="4051970"/>
            <a:ext cx="4940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C00000"/>
                </a:solidFill>
              </a:rPr>
              <a:t>2</a:t>
            </a:r>
            <a:r>
              <a:rPr lang="en-US" sz="2600" baseline="30000" dirty="0">
                <a:solidFill>
                  <a:srgbClr val="C00000"/>
                </a:solidFill>
              </a:rPr>
              <a:t>3</a:t>
            </a:r>
            <a:endParaRPr lang="en-US" sz="2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49548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FD92A-5C01-A34E-8ACB-6B1EBAC4B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sizeof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4598F-75C7-1649-AE0A-E9B0C55E9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5626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sizeof</a:t>
            </a:r>
            <a:r>
              <a:rPr lang="en-US" b="1" dirty="0"/>
              <a:t> </a:t>
            </a:r>
            <a:r>
              <a:rPr lang="en-US" dirty="0"/>
              <a:t>takes a variable type as a parameter and returns its size in bytes.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b="1" i="1" dirty="0"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u="sng" dirty="0"/>
              <a:t>For example:</a:t>
            </a:r>
          </a:p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(char) =&gt; 1</a:t>
            </a:r>
          </a:p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(short) =&gt; 2</a:t>
            </a:r>
          </a:p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) =&gt; 4</a:t>
            </a:r>
          </a:p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(unsigned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) =&gt; 4</a:t>
            </a:r>
          </a:p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(long) =&gt; 8</a:t>
            </a:r>
          </a:p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sizeof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(char *) =&gt; 8</a:t>
            </a:r>
          </a:p>
        </p:txBody>
      </p:sp>
    </p:spTree>
    <p:extLst>
      <p:ext uri="{BB962C8B-B14F-4D97-AF65-F5344CB8AC3E}">
        <p14:creationId xmlns:p14="http://schemas.microsoft.com/office/powerpoint/2010/main" val="3690512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1CD580-B2C6-7244-909F-1578D0A93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744" y="2362200"/>
            <a:ext cx="10958512" cy="2852737"/>
          </a:xfrm>
        </p:spPr>
        <p:txBody>
          <a:bodyPr/>
          <a:lstStyle/>
          <a:p>
            <a:r>
              <a:rPr lang="en-US" sz="5400" dirty="0"/>
              <a:t>Now that we understand binary representations, how can we manipulate them at the bit level?</a:t>
            </a:r>
          </a:p>
        </p:txBody>
      </p:sp>
    </p:spTree>
    <p:extLst>
      <p:ext uri="{BB962C8B-B14F-4D97-AF65-F5344CB8AC3E}">
        <p14:creationId xmlns:p14="http://schemas.microsoft.com/office/powerpoint/2010/main" val="11263067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Recap</a:t>
            </a:r>
            <a:r>
              <a:rPr lang="en-US" dirty="0"/>
              <a:t>: Integer Representations</a:t>
            </a:r>
          </a:p>
          <a:p>
            <a:r>
              <a:rPr lang="en-US" dirty="0"/>
              <a:t>Truncating and Expanding</a:t>
            </a:r>
          </a:p>
          <a:p>
            <a:r>
              <a:rPr lang="en-US" b="1" dirty="0">
                <a:solidFill>
                  <a:srgbClr val="C00000"/>
                </a:solidFill>
              </a:rPr>
              <a:t>Bitwise Operators and Masks</a:t>
            </a:r>
          </a:p>
          <a:p>
            <a:r>
              <a:rPr lang="en-US" b="1" dirty="0"/>
              <a:t>Demo 1: </a:t>
            </a:r>
            <a:r>
              <a:rPr lang="en-US" dirty="0"/>
              <a:t>Courses</a:t>
            </a:r>
            <a:endParaRPr lang="en-US" b="1" dirty="0"/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b="1" dirty="0"/>
              <a:t>Demo 2:</a:t>
            </a:r>
            <a:r>
              <a:rPr lang="en-US" dirty="0"/>
              <a:t> Powers of 2</a:t>
            </a:r>
            <a:endParaRPr lang="en-US" b="1" dirty="0"/>
          </a:p>
          <a:p>
            <a:r>
              <a:rPr lang="en-US" dirty="0"/>
              <a:t>Bit Shift Operators</a:t>
            </a:r>
          </a:p>
        </p:txBody>
      </p:sp>
    </p:spTree>
    <p:extLst>
      <p:ext uri="{BB962C8B-B14F-4D97-AF65-F5344CB8AC3E}">
        <p14:creationId xmlns:p14="http://schemas.microsoft.com/office/powerpoint/2010/main" val="9959040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144EF-35A7-C548-98E8-0E883C3BA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Bitwise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AB141-F23C-4B4C-997E-7938850BC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You’re already familiar with many operators in C:</a:t>
            </a:r>
          </a:p>
          <a:p>
            <a:pPr lvl="1"/>
            <a:r>
              <a:rPr lang="en-US" b="1" dirty="0"/>
              <a:t>Arithmetic operators:</a:t>
            </a:r>
            <a:r>
              <a:rPr lang="en-US" dirty="0"/>
              <a:t> +, -, *, /, %</a:t>
            </a:r>
          </a:p>
          <a:p>
            <a:pPr lvl="1"/>
            <a:r>
              <a:rPr lang="en-US" b="1" dirty="0"/>
              <a:t>Comparison operators:</a:t>
            </a:r>
            <a:r>
              <a:rPr lang="en-US" dirty="0"/>
              <a:t> ==, !=, &lt;, &gt;, &lt;=, &gt;=</a:t>
            </a:r>
          </a:p>
          <a:p>
            <a:pPr lvl="1"/>
            <a:r>
              <a:rPr lang="en-US" b="1" dirty="0"/>
              <a:t>Logical Operators</a:t>
            </a:r>
            <a:r>
              <a:rPr lang="en-US" dirty="0"/>
              <a:t>: &amp;&amp;, ||, !</a:t>
            </a:r>
          </a:p>
          <a:p>
            <a:r>
              <a:rPr lang="en-US" dirty="0"/>
              <a:t>Today, we’re introducing a new category of operators: </a:t>
            </a:r>
            <a:r>
              <a:rPr lang="en-US" b="1" dirty="0"/>
              <a:t>bitwise operators:</a:t>
            </a:r>
            <a:endParaRPr lang="en-US" dirty="0"/>
          </a:p>
          <a:p>
            <a:pPr lvl="1"/>
            <a:r>
              <a:rPr lang="en-US" dirty="0"/>
              <a:t>&amp;, |, ~, ^, &lt;&lt;, &gt;&gt;</a:t>
            </a:r>
          </a:p>
          <a:p>
            <a:pPr lvl="1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659991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57725-36A2-8A4E-8EC5-A4E9934B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(&amp;)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51372-0ED3-964C-A0B0-A8A18C335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AND is a binary operator.  The AND of 2 bits is 1 if both bits are 1, and 0 otherwise.</a:t>
            </a:r>
            <a:endParaRPr lang="en-US" sz="3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57A301D-AC63-C74B-BE3A-BD640904B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4038830"/>
              </p:ext>
            </p:extLst>
          </p:nvPr>
        </p:nvGraphicFramePr>
        <p:xfrm>
          <a:off x="3378199" y="3052161"/>
          <a:ext cx="5359401" cy="35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6467">
                  <a:extLst>
                    <a:ext uri="{9D8B030D-6E8A-4147-A177-3AD203B41FA5}">
                      <a16:colId xmlns:a16="http://schemas.microsoft.com/office/drawing/2014/main" val="3511017045"/>
                    </a:ext>
                  </a:extLst>
                </a:gridCol>
                <a:gridCol w="1786467">
                  <a:extLst>
                    <a:ext uri="{9D8B030D-6E8A-4147-A177-3AD203B41FA5}">
                      <a16:colId xmlns:a16="http://schemas.microsoft.com/office/drawing/2014/main" val="3388057426"/>
                    </a:ext>
                  </a:extLst>
                </a:gridCol>
                <a:gridCol w="1786467">
                  <a:extLst>
                    <a:ext uri="{9D8B030D-6E8A-4147-A177-3AD203B41FA5}">
                      <a16:colId xmlns:a16="http://schemas.microsoft.com/office/drawing/2014/main" val="972478886"/>
                    </a:ext>
                  </a:extLst>
                </a:gridCol>
              </a:tblGrid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output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62881795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8923016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116352361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32298274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3998566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DFE43F8-BAC1-294B-A13E-E3542ED4580E}"/>
              </a:ext>
            </a:extLst>
          </p:cNvPr>
          <p:cNvSpPr/>
          <p:nvPr/>
        </p:nvSpPr>
        <p:spPr>
          <a:xfrm>
            <a:off x="4066007" y="2401348"/>
            <a:ext cx="39837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output = a &amp; b;</a:t>
            </a:r>
          </a:p>
        </p:txBody>
      </p:sp>
    </p:spTree>
    <p:extLst>
      <p:ext uri="{BB962C8B-B14F-4D97-AF65-F5344CB8AC3E}">
        <p14:creationId xmlns:p14="http://schemas.microsoft.com/office/powerpoint/2010/main" val="15906193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57725-36A2-8A4E-8EC5-A4E9934B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 (|)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51372-0ED3-964C-A0B0-A8A18C33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33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OR is a binary operator.  The OR of 2 bits is 1 if either (or both) bits is 1. </a:t>
            </a:r>
          </a:p>
          <a:p>
            <a:pPr marL="0" indent="0">
              <a:buNone/>
            </a:pPr>
            <a:endParaRPr lang="en-US" sz="3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57A301D-AC63-C74B-BE3A-BD640904B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8646400"/>
              </p:ext>
            </p:extLst>
          </p:nvPr>
        </p:nvGraphicFramePr>
        <p:xfrm>
          <a:off x="3378199" y="3052161"/>
          <a:ext cx="5359401" cy="35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6467">
                  <a:extLst>
                    <a:ext uri="{9D8B030D-6E8A-4147-A177-3AD203B41FA5}">
                      <a16:colId xmlns:a16="http://schemas.microsoft.com/office/drawing/2014/main" val="3511017045"/>
                    </a:ext>
                  </a:extLst>
                </a:gridCol>
                <a:gridCol w="1786467">
                  <a:extLst>
                    <a:ext uri="{9D8B030D-6E8A-4147-A177-3AD203B41FA5}">
                      <a16:colId xmlns:a16="http://schemas.microsoft.com/office/drawing/2014/main" val="3388057426"/>
                    </a:ext>
                  </a:extLst>
                </a:gridCol>
                <a:gridCol w="1786467">
                  <a:extLst>
                    <a:ext uri="{9D8B030D-6E8A-4147-A177-3AD203B41FA5}">
                      <a16:colId xmlns:a16="http://schemas.microsoft.com/office/drawing/2014/main" val="972478886"/>
                    </a:ext>
                  </a:extLst>
                </a:gridCol>
              </a:tblGrid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output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62881795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8923016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116352361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32298274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3998566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91AD558E-E62E-C845-B90C-566E3D5F781D}"/>
              </a:ext>
            </a:extLst>
          </p:cNvPr>
          <p:cNvSpPr/>
          <p:nvPr/>
        </p:nvSpPr>
        <p:spPr>
          <a:xfrm>
            <a:off x="4066007" y="2405830"/>
            <a:ext cx="39837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output = a | b;</a:t>
            </a:r>
          </a:p>
        </p:txBody>
      </p:sp>
    </p:spTree>
    <p:extLst>
      <p:ext uri="{BB962C8B-B14F-4D97-AF65-F5344CB8AC3E}">
        <p14:creationId xmlns:p14="http://schemas.microsoft.com/office/powerpoint/2010/main" val="24554836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57725-36A2-8A4E-8EC5-A4E9934B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(~)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51372-0ED3-964C-A0B0-A8A18C33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64633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NOT is a unary operator.  The NOT of a bit is 1 if the bit is 0, or 1 otherwise.  </a:t>
            </a:r>
            <a:endParaRPr lang="en-US" sz="3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57A301D-AC63-C74B-BE3A-BD640904B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867562"/>
              </p:ext>
            </p:extLst>
          </p:nvPr>
        </p:nvGraphicFramePr>
        <p:xfrm>
          <a:off x="4309533" y="3048000"/>
          <a:ext cx="3572934" cy="2146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6467">
                  <a:extLst>
                    <a:ext uri="{9D8B030D-6E8A-4147-A177-3AD203B41FA5}">
                      <a16:colId xmlns:a16="http://schemas.microsoft.com/office/drawing/2014/main" val="3511017045"/>
                    </a:ext>
                  </a:extLst>
                </a:gridCol>
                <a:gridCol w="1786467">
                  <a:extLst>
                    <a:ext uri="{9D8B030D-6E8A-4147-A177-3AD203B41FA5}">
                      <a16:colId xmlns:a16="http://schemas.microsoft.com/office/drawing/2014/main" val="972478886"/>
                    </a:ext>
                  </a:extLst>
                </a:gridCol>
              </a:tblGrid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output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2881795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8923016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16352361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533C5FAB-39DB-4E4B-89B1-D51C8402A970}"/>
              </a:ext>
            </a:extLst>
          </p:cNvPr>
          <p:cNvSpPr/>
          <p:nvPr/>
        </p:nvSpPr>
        <p:spPr>
          <a:xfrm>
            <a:off x="4445920" y="2401669"/>
            <a:ext cx="32239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output = ~a;</a:t>
            </a:r>
          </a:p>
        </p:txBody>
      </p:sp>
    </p:spTree>
    <p:extLst>
      <p:ext uri="{BB962C8B-B14F-4D97-AF65-F5344CB8AC3E}">
        <p14:creationId xmlns:p14="http://schemas.microsoft.com/office/powerpoint/2010/main" val="23425587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57725-36A2-8A4E-8EC5-A4E9934B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Exclusive Or (^)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51372-0ED3-964C-A0B0-A8A18C335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Exclusive Or (XOR) is a binary operator.  The XOR of 2 bits is 1 if </a:t>
            </a:r>
            <a:r>
              <a:rPr lang="en-US" i="1" dirty="0"/>
              <a:t>exactly</a:t>
            </a:r>
            <a:r>
              <a:rPr lang="en-US" dirty="0"/>
              <a:t> one of the bits is 1, or 0 otherwise.</a:t>
            </a:r>
            <a:endParaRPr lang="en-US" sz="36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57A301D-AC63-C74B-BE3A-BD640904B8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09082"/>
              </p:ext>
            </p:extLst>
          </p:nvPr>
        </p:nvGraphicFramePr>
        <p:xfrm>
          <a:off x="3378199" y="3052161"/>
          <a:ext cx="5359401" cy="3577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6467">
                  <a:extLst>
                    <a:ext uri="{9D8B030D-6E8A-4147-A177-3AD203B41FA5}">
                      <a16:colId xmlns:a16="http://schemas.microsoft.com/office/drawing/2014/main" val="3511017045"/>
                    </a:ext>
                  </a:extLst>
                </a:gridCol>
                <a:gridCol w="1786467">
                  <a:extLst>
                    <a:ext uri="{9D8B030D-6E8A-4147-A177-3AD203B41FA5}">
                      <a16:colId xmlns:a16="http://schemas.microsoft.com/office/drawing/2014/main" val="3388057426"/>
                    </a:ext>
                  </a:extLst>
                </a:gridCol>
                <a:gridCol w="1786467">
                  <a:extLst>
                    <a:ext uri="{9D8B030D-6E8A-4147-A177-3AD203B41FA5}">
                      <a16:colId xmlns:a16="http://schemas.microsoft.com/office/drawing/2014/main" val="972478886"/>
                    </a:ext>
                  </a:extLst>
                </a:gridCol>
              </a:tblGrid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b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output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62881795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8923016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116352361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32298274"/>
                  </a:ext>
                </a:extLst>
              </a:tr>
              <a:tr h="715448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3998566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6A1655E6-5023-7742-B6EB-2F917F6304E9}"/>
              </a:ext>
            </a:extLst>
          </p:cNvPr>
          <p:cNvSpPr/>
          <p:nvPr/>
        </p:nvSpPr>
        <p:spPr>
          <a:xfrm>
            <a:off x="4066007" y="2405830"/>
            <a:ext cx="39837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>
              <a:buNone/>
            </a:pPr>
            <a:r>
              <a:rPr lang="en-US" sz="3600" b="1" dirty="0">
                <a:latin typeface="Consolas" panose="020B0609020204030204" pitchFamily="49" charset="0"/>
                <a:cs typeface="Consolas" panose="020B0609020204030204" pitchFamily="49" charset="0"/>
              </a:rPr>
              <a:t>output = a ^ b;</a:t>
            </a:r>
          </a:p>
        </p:txBody>
      </p:sp>
    </p:spTree>
    <p:extLst>
      <p:ext uri="{BB962C8B-B14F-4D97-AF65-F5344CB8AC3E}">
        <p14:creationId xmlns:p14="http://schemas.microsoft.com/office/powerpoint/2010/main" val="15380223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FF5AD-022D-C642-B9F3-4A5BA85C2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Boolean Algebra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153DB-D02C-ED44-A449-33B41A3C41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operators are not unique to computers; they are part of a general area called </a:t>
            </a:r>
            <a:r>
              <a:rPr lang="en-US" b="1" dirty="0"/>
              <a:t>Boolean Algebra</a:t>
            </a:r>
            <a:r>
              <a:rPr lang="en-US" dirty="0"/>
              <a:t>.  These are applicable in math, hardware, computers, and more!</a:t>
            </a:r>
          </a:p>
        </p:txBody>
      </p:sp>
      <p:pic>
        <p:nvPicPr>
          <p:cNvPr id="4" name="booleanOperators.png" descr="booleanOperators.png">
            <a:extLst>
              <a:ext uri="{FF2B5EF4-FFF2-40B4-BE49-F238E27FC236}">
                <a16:creationId xmlns:a16="http://schemas.microsoft.com/office/drawing/2014/main" id="{E49F71BE-BE73-5740-A1B1-15A5327AE0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14500" y="2664016"/>
            <a:ext cx="8763000" cy="381298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095009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BE508-A305-504B-9824-C945D6FAC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 on Multiple Bits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28536-0A7E-484C-96CC-74C5AF6B9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these operators are applied to numbers (multiple bits), the operator is applied to the corresponding bits in each number.  For example: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80A25CA-A3F3-5C4B-9090-82CBC1842D2A}"/>
              </a:ext>
            </a:extLst>
          </p:cNvPr>
          <p:cNvGrpSpPr/>
          <p:nvPr/>
        </p:nvGrpSpPr>
        <p:grpSpPr>
          <a:xfrm>
            <a:off x="1868931" y="2241748"/>
            <a:ext cx="8454138" cy="2025452"/>
            <a:chOff x="1905000" y="2754868"/>
            <a:chExt cx="8454138" cy="2025452"/>
          </a:xfrm>
        </p:grpSpPr>
        <p:sp>
          <p:nvSpPr>
            <p:cNvPr id="4" name="0110…">
              <a:extLst>
                <a:ext uri="{FF2B5EF4-FFF2-40B4-BE49-F238E27FC236}">
                  <a16:creationId xmlns:a16="http://schemas.microsoft.com/office/drawing/2014/main" id="{DC8965C9-3517-3045-BC00-49E67161557A}"/>
                </a:ext>
              </a:extLst>
            </p:cNvPr>
            <p:cNvSpPr txBox="1"/>
            <p:nvPr/>
          </p:nvSpPr>
          <p:spPr>
            <a:xfrm>
              <a:off x="1905000" y="3200400"/>
              <a:ext cx="1371599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0110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&amp;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0100</a:t>
              </a:r>
            </a:p>
          </p:txBody>
        </p:sp>
        <p:sp>
          <p:nvSpPr>
            <p:cNvPr id="5" name="0110…">
              <a:extLst>
                <a:ext uri="{FF2B5EF4-FFF2-40B4-BE49-F238E27FC236}">
                  <a16:creationId xmlns:a16="http://schemas.microsoft.com/office/drawing/2014/main" id="{9311C49F-E021-8946-936E-E04569F54AE8}"/>
                </a:ext>
              </a:extLst>
            </p:cNvPr>
            <p:cNvSpPr txBox="1"/>
            <p:nvPr/>
          </p:nvSpPr>
          <p:spPr>
            <a:xfrm>
              <a:off x="4265847" y="3200400"/>
              <a:ext cx="1371599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0110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|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1110</a:t>
              </a:r>
            </a:p>
          </p:txBody>
        </p:sp>
        <p:sp>
          <p:nvSpPr>
            <p:cNvPr id="6" name="0110…">
              <a:extLst>
                <a:ext uri="{FF2B5EF4-FFF2-40B4-BE49-F238E27FC236}">
                  <a16:creationId xmlns:a16="http://schemas.microsoft.com/office/drawing/2014/main" id="{65BF42CB-B0E5-AB4E-B20E-DEDE35E12B88}"/>
                </a:ext>
              </a:extLst>
            </p:cNvPr>
            <p:cNvSpPr txBox="1"/>
            <p:nvPr/>
          </p:nvSpPr>
          <p:spPr>
            <a:xfrm>
              <a:off x="6626694" y="3200400"/>
              <a:ext cx="1371598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0110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^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1010</a:t>
              </a:r>
            </a:p>
          </p:txBody>
        </p:sp>
        <p:sp>
          <p:nvSpPr>
            <p:cNvPr id="7" name="~ 1100…">
              <a:extLst>
                <a:ext uri="{FF2B5EF4-FFF2-40B4-BE49-F238E27FC236}">
                  <a16:creationId xmlns:a16="http://schemas.microsoft.com/office/drawing/2014/main" id="{E6CF7D68-DA74-D34E-8168-58060B2A1562}"/>
                </a:ext>
              </a:extLst>
            </p:cNvPr>
            <p:cNvSpPr txBox="1"/>
            <p:nvPr/>
          </p:nvSpPr>
          <p:spPr>
            <a:xfrm>
              <a:off x="8987540" y="3200400"/>
              <a:ext cx="1371598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endParaRPr sz="2400" dirty="0"/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~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0011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EB96F9E-D376-D14E-BC14-3528E9794844}"/>
                </a:ext>
              </a:extLst>
            </p:cNvPr>
            <p:cNvSpPr txBox="1"/>
            <p:nvPr/>
          </p:nvSpPr>
          <p:spPr>
            <a:xfrm>
              <a:off x="2254809" y="2754868"/>
              <a:ext cx="6719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AND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2ECAF5F-C317-974B-80AA-5167C75F478D}"/>
                </a:ext>
              </a:extLst>
            </p:cNvPr>
            <p:cNvSpPr txBox="1"/>
            <p:nvPr/>
          </p:nvSpPr>
          <p:spPr>
            <a:xfrm>
              <a:off x="4686188" y="2754868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OR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0DDB33C-DF10-4546-A78A-46174144B042}"/>
                </a:ext>
              </a:extLst>
            </p:cNvPr>
            <p:cNvSpPr txBox="1"/>
            <p:nvPr/>
          </p:nvSpPr>
          <p:spPr>
            <a:xfrm>
              <a:off x="6970091" y="2754868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XOR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1C19609-5A2E-A045-B1B8-34AA16FCF905}"/>
                </a:ext>
              </a:extLst>
            </p:cNvPr>
            <p:cNvSpPr txBox="1"/>
            <p:nvPr/>
          </p:nvSpPr>
          <p:spPr>
            <a:xfrm>
              <a:off x="9343761" y="2754868"/>
              <a:ext cx="6719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NOT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9FB81E3A-279F-634B-A4B8-5948FB420DF6}"/>
              </a:ext>
            </a:extLst>
          </p:cNvPr>
          <p:cNvSpPr/>
          <p:nvPr/>
        </p:nvSpPr>
        <p:spPr bwMode="auto">
          <a:xfrm>
            <a:off x="2799452" y="5392380"/>
            <a:ext cx="6593095" cy="10846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736600" dist="38100" dir="2700000" algn="tl" rotWithShape="0">
              <a:schemeClr val="tx1">
                <a:alpha val="40000"/>
              </a:schemeClr>
            </a:outerShdw>
          </a:effectLst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Courier New" panose="02070309020205020404" pitchFamily="49" charset="0"/>
              </a:rPr>
              <a:t>Note:</a:t>
            </a:r>
            <a:r>
              <a:rPr kumimoji="0" 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Courier New" panose="02070309020205020404" pitchFamily="49" charset="0"/>
              </a:rPr>
              <a:t> these are different from the logical operators AND (&amp;&amp;), OR (||) and NOT (!).</a:t>
            </a:r>
            <a:endParaRPr kumimoji="0" 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4155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E6517-CEAF-6146-8C6E-4D0059D1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</a:t>
            </a:r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D094E3C3-EFFF-8C4D-A9F8-92A093A466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5272" y="2050884"/>
            <a:ext cx="9085255" cy="367063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6714197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Up Arrow 13">
            <a:extLst>
              <a:ext uri="{FF2B5EF4-FFF2-40B4-BE49-F238E27FC236}">
                <a16:creationId xmlns:a16="http://schemas.microsoft.com/office/drawing/2014/main" id="{80DB0EC8-FCD8-994B-8A07-400716CD712F}"/>
              </a:ext>
            </a:extLst>
          </p:cNvPr>
          <p:cNvSpPr/>
          <p:nvPr/>
        </p:nvSpPr>
        <p:spPr>
          <a:xfrm>
            <a:off x="2227669" y="4370458"/>
            <a:ext cx="685800" cy="56472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0BE508-A305-504B-9824-C945D6FAC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 on Multiple Bits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28536-0A7E-484C-96CC-74C5AF6B9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these operators are applied to numbers (multiple bits), the operator is applied to the corresponding bits in each number.  For example: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80A25CA-A3F3-5C4B-9090-82CBC1842D2A}"/>
              </a:ext>
            </a:extLst>
          </p:cNvPr>
          <p:cNvGrpSpPr/>
          <p:nvPr/>
        </p:nvGrpSpPr>
        <p:grpSpPr>
          <a:xfrm>
            <a:off x="1868931" y="2241748"/>
            <a:ext cx="8454138" cy="2025452"/>
            <a:chOff x="1905000" y="2754868"/>
            <a:chExt cx="8454138" cy="2025452"/>
          </a:xfrm>
        </p:grpSpPr>
        <p:sp>
          <p:nvSpPr>
            <p:cNvPr id="4" name="0110…">
              <a:extLst>
                <a:ext uri="{FF2B5EF4-FFF2-40B4-BE49-F238E27FC236}">
                  <a16:creationId xmlns:a16="http://schemas.microsoft.com/office/drawing/2014/main" id="{DC8965C9-3517-3045-BC00-49E67161557A}"/>
                </a:ext>
              </a:extLst>
            </p:cNvPr>
            <p:cNvSpPr txBox="1"/>
            <p:nvPr/>
          </p:nvSpPr>
          <p:spPr>
            <a:xfrm>
              <a:off x="1905000" y="3200400"/>
              <a:ext cx="1371599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0110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&amp;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0100</a:t>
              </a:r>
            </a:p>
          </p:txBody>
        </p:sp>
        <p:sp>
          <p:nvSpPr>
            <p:cNvPr id="5" name="0110…">
              <a:extLst>
                <a:ext uri="{FF2B5EF4-FFF2-40B4-BE49-F238E27FC236}">
                  <a16:creationId xmlns:a16="http://schemas.microsoft.com/office/drawing/2014/main" id="{9311C49F-E021-8946-936E-E04569F54AE8}"/>
                </a:ext>
              </a:extLst>
            </p:cNvPr>
            <p:cNvSpPr txBox="1"/>
            <p:nvPr/>
          </p:nvSpPr>
          <p:spPr>
            <a:xfrm>
              <a:off x="4265847" y="3200400"/>
              <a:ext cx="1371599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0110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|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1110</a:t>
              </a:r>
            </a:p>
          </p:txBody>
        </p:sp>
        <p:sp>
          <p:nvSpPr>
            <p:cNvPr id="6" name="0110…">
              <a:extLst>
                <a:ext uri="{FF2B5EF4-FFF2-40B4-BE49-F238E27FC236}">
                  <a16:creationId xmlns:a16="http://schemas.microsoft.com/office/drawing/2014/main" id="{65BF42CB-B0E5-AB4E-B20E-DEDE35E12B88}"/>
                </a:ext>
              </a:extLst>
            </p:cNvPr>
            <p:cNvSpPr txBox="1"/>
            <p:nvPr/>
          </p:nvSpPr>
          <p:spPr>
            <a:xfrm>
              <a:off x="6626694" y="3200400"/>
              <a:ext cx="1371598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0110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^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1010</a:t>
              </a:r>
            </a:p>
          </p:txBody>
        </p:sp>
        <p:sp>
          <p:nvSpPr>
            <p:cNvPr id="7" name="~ 1100…">
              <a:extLst>
                <a:ext uri="{FF2B5EF4-FFF2-40B4-BE49-F238E27FC236}">
                  <a16:creationId xmlns:a16="http://schemas.microsoft.com/office/drawing/2014/main" id="{E6CF7D68-DA74-D34E-8168-58060B2A1562}"/>
                </a:ext>
              </a:extLst>
            </p:cNvPr>
            <p:cNvSpPr txBox="1"/>
            <p:nvPr/>
          </p:nvSpPr>
          <p:spPr>
            <a:xfrm>
              <a:off x="8987540" y="3200400"/>
              <a:ext cx="1371598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endParaRPr sz="2400" dirty="0"/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~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0011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EB96F9E-D376-D14E-BC14-3528E9794844}"/>
                </a:ext>
              </a:extLst>
            </p:cNvPr>
            <p:cNvSpPr txBox="1"/>
            <p:nvPr/>
          </p:nvSpPr>
          <p:spPr>
            <a:xfrm>
              <a:off x="2254809" y="2754868"/>
              <a:ext cx="6719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AND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2ECAF5F-C317-974B-80AA-5167C75F478D}"/>
                </a:ext>
              </a:extLst>
            </p:cNvPr>
            <p:cNvSpPr txBox="1"/>
            <p:nvPr/>
          </p:nvSpPr>
          <p:spPr>
            <a:xfrm>
              <a:off x="4686188" y="2754868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OR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0DDB33C-DF10-4546-A78A-46174144B042}"/>
                </a:ext>
              </a:extLst>
            </p:cNvPr>
            <p:cNvSpPr txBox="1"/>
            <p:nvPr/>
          </p:nvSpPr>
          <p:spPr>
            <a:xfrm>
              <a:off x="6970091" y="2754868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XOR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1C19609-5A2E-A045-B1B8-34AA16FCF905}"/>
                </a:ext>
              </a:extLst>
            </p:cNvPr>
            <p:cNvSpPr txBox="1"/>
            <p:nvPr/>
          </p:nvSpPr>
          <p:spPr>
            <a:xfrm>
              <a:off x="9343761" y="2754868"/>
              <a:ext cx="6719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NOT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5D960F92-89FB-4046-956F-D896F1442918}"/>
              </a:ext>
            </a:extLst>
          </p:cNvPr>
          <p:cNvSpPr/>
          <p:nvPr/>
        </p:nvSpPr>
        <p:spPr bwMode="auto">
          <a:xfrm>
            <a:off x="645905" y="4935180"/>
            <a:ext cx="4535129" cy="19228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736600" dist="38100" dir="2700000" algn="tl" rotWithShape="0">
              <a:schemeClr val="tx1">
                <a:alpha val="40000"/>
              </a:schemeClr>
            </a:outerShdw>
          </a:effectLst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kumimoji="0" 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Courier New" panose="02070309020205020404" pitchFamily="49" charset="0"/>
              </a:rPr>
              <a:t>This is different from logical AND (&amp;&amp;).  The logical AND returns true if both are nonzero, or false otherwise.</a:t>
            </a:r>
          </a:p>
        </p:txBody>
      </p:sp>
    </p:spTree>
    <p:extLst>
      <p:ext uri="{BB962C8B-B14F-4D97-AF65-F5344CB8AC3E}">
        <p14:creationId xmlns:p14="http://schemas.microsoft.com/office/powerpoint/2010/main" val="43415290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Up Arrow 13">
            <a:extLst>
              <a:ext uri="{FF2B5EF4-FFF2-40B4-BE49-F238E27FC236}">
                <a16:creationId xmlns:a16="http://schemas.microsoft.com/office/drawing/2014/main" id="{80DB0EC8-FCD8-994B-8A07-400716CD712F}"/>
              </a:ext>
            </a:extLst>
          </p:cNvPr>
          <p:cNvSpPr/>
          <p:nvPr/>
        </p:nvSpPr>
        <p:spPr>
          <a:xfrm>
            <a:off x="9086235" y="4370458"/>
            <a:ext cx="685800" cy="56472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0BE508-A305-504B-9824-C945D6FAC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 on Multiple Bits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628536-0A7E-484C-96CC-74C5AF6B9C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these operators are applied to numbers (multiple bits), the operator is applied to the corresponding bits in each number.  For example: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80A25CA-A3F3-5C4B-9090-82CBC1842D2A}"/>
              </a:ext>
            </a:extLst>
          </p:cNvPr>
          <p:cNvGrpSpPr/>
          <p:nvPr/>
        </p:nvGrpSpPr>
        <p:grpSpPr>
          <a:xfrm>
            <a:off x="1868931" y="2241748"/>
            <a:ext cx="8454138" cy="2025452"/>
            <a:chOff x="1905000" y="2754868"/>
            <a:chExt cx="8454138" cy="2025452"/>
          </a:xfrm>
        </p:grpSpPr>
        <p:sp>
          <p:nvSpPr>
            <p:cNvPr id="4" name="0110…">
              <a:extLst>
                <a:ext uri="{FF2B5EF4-FFF2-40B4-BE49-F238E27FC236}">
                  <a16:creationId xmlns:a16="http://schemas.microsoft.com/office/drawing/2014/main" id="{DC8965C9-3517-3045-BC00-49E67161557A}"/>
                </a:ext>
              </a:extLst>
            </p:cNvPr>
            <p:cNvSpPr txBox="1"/>
            <p:nvPr/>
          </p:nvSpPr>
          <p:spPr>
            <a:xfrm>
              <a:off x="1905000" y="3200400"/>
              <a:ext cx="1371599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0110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&amp;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0100</a:t>
              </a:r>
            </a:p>
          </p:txBody>
        </p:sp>
        <p:sp>
          <p:nvSpPr>
            <p:cNvPr id="5" name="0110…">
              <a:extLst>
                <a:ext uri="{FF2B5EF4-FFF2-40B4-BE49-F238E27FC236}">
                  <a16:creationId xmlns:a16="http://schemas.microsoft.com/office/drawing/2014/main" id="{9311C49F-E021-8946-936E-E04569F54AE8}"/>
                </a:ext>
              </a:extLst>
            </p:cNvPr>
            <p:cNvSpPr txBox="1"/>
            <p:nvPr/>
          </p:nvSpPr>
          <p:spPr>
            <a:xfrm>
              <a:off x="4265847" y="3200400"/>
              <a:ext cx="1371599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0110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|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1110</a:t>
              </a:r>
            </a:p>
          </p:txBody>
        </p:sp>
        <p:sp>
          <p:nvSpPr>
            <p:cNvPr id="6" name="0110…">
              <a:extLst>
                <a:ext uri="{FF2B5EF4-FFF2-40B4-BE49-F238E27FC236}">
                  <a16:creationId xmlns:a16="http://schemas.microsoft.com/office/drawing/2014/main" id="{65BF42CB-B0E5-AB4E-B20E-DEDE35E12B88}"/>
                </a:ext>
              </a:extLst>
            </p:cNvPr>
            <p:cNvSpPr txBox="1"/>
            <p:nvPr/>
          </p:nvSpPr>
          <p:spPr>
            <a:xfrm>
              <a:off x="6626694" y="3200400"/>
              <a:ext cx="1371598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0110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^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1010</a:t>
              </a:r>
            </a:p>
          </p:txBody>
        </p:sp>
        <p:sp>
          <p:nvSpPr>
            <p:cNvPr id="7" name="~ 1100…">
              <a:extLst>
                <a:ext uri="{FF2B5EF4-FFF2-40B4-BE49-F238E27FC236}">
                  <a16:creationId xmlns:a16="http://schemas.microsoft.com/office/drawing/2014/main" id="{E6CF7D68-DA74-D34E-8168-58060B2A1562}"/>
                </a:ext>
              </a:extLst>
            </p:cNvPr>
            <p:cNvSpPr txBox="1"/>
            <p:nvPr/>
          </p:nvSpPr>
          <p:spPr>
            <a:xfrm>
              <a:off x="8987540" y="3200400"/>
              <a:ext cx="1371598" cy="1579920"/>
            </a:xfrm>
            <a:prstGeom prst="rect">
              <a:avLst/>
            </a:prstGeom>
            <a:ln w="63500">
              <a:solidFill>
                <a:srgbClr val="7F0325"/>
              </a:solidFill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endParaRPr sz="2400" dirty="0"/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~ 1100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----</a:t>
              </a:r>
            </a:p>
            <a:p>
              <a:pPr algn="l">
                <a:defRPr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2400" dirty="0"/>
                <a:t>  0011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EB96F9E-D376-D14E-BC14-3528E9794844}"/>
                </a:ext>
              </a:extLst>
            </p:cNvPr>
            <p:cNvSpPr txBox="1"/>
            <p:nvPr/>
          </p:nvSpPr>
          <p:spPr>
            <a:xfrm>
              <a:off x="2254809" y="2754868"/>
              <a:ext cx="6719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AND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2ECAF5F-C317-974B-80AA-5167C75F478D}"/>
                </a:ext>
              </a:extLst>
            </p:cNvPr>
            <p:cNvSpPr txBox="1"/>
            <p:nvPr/>
          </p:nvSpPr>
          <p:spPr>
            <a:xfrm>
              <a:off x="4686188" y="2754868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OR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0DDB33C-DF10-4546-A78A-46174144B042}"/>
                </a:ext>
              </a:extLst>
            </p:cNvPr>
            <p:cNvSpPr txBox="1"/>
            <p:nvPr/>
          </p:nvSpPr>
          <p:spPr>
            <a:xfrm>
              <a:off x="6970091" y="2754868"/>
              <a:ext cx="684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XOR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1C19609-5A2E-A045-B1B8-34AA16FCF905}"/>
                </a:ext>
              </a:extLst>
            </p:cNvPr>
            <p:cNvSpPr txBox="1"/>
            <p:nvPr/>
          </p:nvSpPr>
          <p:spPr>
            <a:xfrm>
              <a:off x="9343761" y="2754868"/>
              <a:ext cx="6719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NOT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5D960F92-89FB-4046-956F-D896F1442918}"/>
              </a:ext>
            </a:extLst>
          </p:cNvPr>
          <p:cNvSpPr/>
          <p:nvPr/>
        </p:nvSpPr>
        <p:spPr bwMode="auto">
          <a:xfrm>
            <a:off x="7504471" y="4935180"/>
            <a:ext cx="4535129" cy="19228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736600" dist="38100" dir="2700000" algn="tl" rotWithShape="0">
              <a:schemeClr val="tx1">
                <a:alpha val="40000"/>
              </a:schemeClr>
            </a:outerShdw>
          </a:effectLst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l" eaLnBrk="1" hangingPunct="1"/>
            <a:r>
              <a:rPr kumimoji="0" 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n-lt"/>
                <a:cs typeface="Courier New" panose="02070309020205020404" pitchFamily="49" charset="0"/>
              </a:rPr>
              <a:t>This is different from logical NOT (!).  The logical NOT returns true if this is zero, and false otherwise.</a:t>
            </a:r>
          </a:p>
        </p:txBody>
      </p:sp>
    </p:spTree>
    <p:extLst>
      <p:ext uri="{BB962C8B-B14F-4D97-AF65-F5344CB8AC3E}">
        <p14:creationId xmlns:p14="http://schemas.microsoft.com/office/powerpoint/2010/main" val="40370419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17953-A83B-7042-8608-5F06CC01B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Vectors and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69EA8-D2EF-4D48-BCEC-637A50434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1447800"/>
          </a:xfrm>
        </p:spPr>
        <p:txBody>
          <a:bodyPr/>
          <a:lstStyle/>
          <a:p>
            <a:r>
              <a:rPr lang="en-US" dirty="0"/>
              <a:t>We can use bit vectors (ordered collections of bits) to represent finite sets, and perform functions such as union, intersection, and complement.</a:t>
            </a:r>
          </a:p>
          <a:p>
            <a:r>
              <a:rPr lang="en-US" b="1" dirty="0"/>
              <a:t>Example: </a:t>
            </a:r>
            <a:r>
              <a:rPr lang="en-US" dirty="0"/>
              <a:t>we can represent current courses taken using a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dirty="0"/>
              <a:t>.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BD70F8F-0BA1-D443-8CEC-5EB2F61EBB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055200"/>
              </p:ext>
            </p:extLst>
          </p:nvPr>
        </p:nvGraphicFramePr>
        <p:xfrm>
          <a:off x="2032000" y="3307080"/>
          <a:ext cx="812800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9917712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1563017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0340259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398403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4927464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282166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3345943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50564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8494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89DE69A-8A7C-8D4A-8AFE-3C333AB54E41}"/>
              </a:ext>
            </a:extLst>
          </p:cNvPr>
          <p:cNvSpPr txBox="1"/>
          <p:nvPr/>
        </p:nvSpPr>
        <p:spPr>
          <a:xfrm rot="18900000">
            <a:off x="8768536" y="4227811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CS106A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CF6E42-F8C9-C04F-B434-A66A483434C5}"/>
              </a:ext>
            </a:extLst>
          </p:cNvPr>
          <p:cNvSpPr txBox="1"/>
          <p:nvPr/>
        </p:nvSpPr>
        <p:spPr>
          <a:xfrm rot="18900000">
            <a:off x="7813582" y="4199768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ADD88D-3779-BF4E-9F77-4DFDC58211B7}"/>
              </a:ext>
            </a:extLst>
          </p:cNvPr>
          <p:cNvSpPr txBox="1"/>
          <p:nvPr/>
        </p:nvSpPr>
        <p:spPr>
          <a:xfrm rot="18900000">
            <a:off x="6791245" y="4199767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3ED7F6-80C9-CD45-9C76-44F79C745C75}"/>
              </a:ext>
            </a:extLst>
          </p:cNvPr>
          <p:cNvSpPr txBox="1"/>
          <p:nvPr/>
        </p:nvSpPr>
        <p:spPr>
          <a:xfrm rot="18900000">
            <a:off x="5929433" y="419976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934D51-4A6D-6F40-BBD1-8BBF1363AF2A}"/>
              </a:ext>
            </a:extLst>
          </p:cNvPr>
          <p:cNvSpPr txBox="1"/>
          <p:nvPr/>
        </p:nvSpPr>
        <p:spPr>
          <a:xfrm rot="18900000">
            <a:off x="4678584" y="4265412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1C980A-C387-474E-B64B-CDE934E590CB}"/>
              </a:ext>
            </a:extLst>
          </p:cNvPr>
          <p:cNvSpPr txBox="1"/>
          <p:nvPr/>
        </p:nvSpPr>
        <p:spPr>
          <a:xfrm rot="18900000">
            <a:off x="3901408" y="419976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3A98AD1-8BD5-5249-8DA6-AA3A4F4E34B6}"/>
              </a:ext>
            </a:extLst>
          </p:cNvPr>
          <p:cNvSpPr txBox="1"/>
          <p:nvPr/>
        </p:nvSpPr>
        <p:spPr>
          <a:xfrm rot="18900000">
            <a:off x="2879069" y="419976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D5A3E9D-0D5A-9B44-A06C-192ECF0DE2E8}"/>
              </a:ext>
            </a:extLst>
          </p:cNvPr>
          <p:cNvSpPr txBox="1"/>
          <p:nvPr/>
        </p:nvSpPr>
        <p:spPr>
          <a:xfrm rot="18900000">
            <a:off x="1940312" y="419976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CS161</a:t>
            </a:r>
          </a:p>
        </p:txBody>
      </p:sp>
    </p:spTree>
    <p:extLst>
      <p:ext uri="{BB962C8B-B14F-4D97-AF65-F5344CB8AC3E}">
        <p14:creationId xmlns:p14="http://schemas.microsoft.com/office/powerpoint/2010/main" val="20986747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17953-A83B-7042-8608-5F06CC01B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Vectors and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69EA8-D2EF-4D48-BCEC-637A50434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3292232"/>
            <a:ext cx="11811000" cy="3165488"/>
          </a:xfrm>
        </p:spPr>
        <p:txBody>
          <a:bodyPr/>
          <a:lstStyle/>
          <a:p>
            <a:r>
              <a:rPr lang="en-US" dirty="0"/>
              <a:t>How do we find the union of two sets of courses taken?  Use OR:</a:t>
            </a:r>
          </a:p>
        </p:txBody>
      </p:sp>
      <p:sp>
        <p:nvSpPr>
          <p:cNvPr id="12" name="0110…">
            <a:extLst>
              <a:ext uri="{FF2B5EF4-FFF2-40B4-BE49-F238E27FC236}">
                <a16:creationId xmlns:a16="http://schemas.microsoft.com/office/drawing/2014/main" id="{98A61D3E-CEB2-9348-9306-DB85018AFC17}"/>
              </a:ext>
            </a:extLst>
          </p:cNvPr>
          <p:cNvSpPr txBox="1"/>
          <p:nvPr/>
        </p:nvSpPr>
        <p:spPr>
          <a:xfrm>
            <a:off x="4574019" y="4164525"/>
            <a:ext cx="2434365" cy="1826141"/>
          </a:xfrm>
          <a:prstGeom prst="rect">
            <a:avLst/>
          </a:prstGeom>
          <a:ln w="635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00100011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dirty="0"/>
              <a:t>|</a:t>
            </a:r>
            <a:r>
              <a:rPr sz="2800" dirty="0"/>
              <a:t> </a:t>
            </a:r>
            <a:r>
              <a:rPr lang="en-US" sz="2800" dirty="0"/>
              <a:t>01100001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----</a:t>
            </a:r>
            <a:r>
              <a:rPr lang="en-US" sz="2800" dirty="0"/>
              <a:t>----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01100011</a:t>
            </a:r>
            <a:endParaRPr sz="280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6AFE10E-05C8-0449-90CF-E447DCF7FF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0657601"/>
              </p:ext>
            </p:extLst>
          </p:nvPr>
        </p:nvGraphicFramePr>
        <p:xfrm>
          <a:off x="2032000" y="1524000"/>
          <a:ext cx="812800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9917712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1563017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0340259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398403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4927464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282166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3345943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50564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849409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D14AA7D-39F7-1F42-8F5F-A96F50D067F6}"/>
              </a:ext>
            </a:extLst>
          </p:cNvPr>
          <p:cNvSpPr txBox="1"/>
          <p:nvPr/>
        </p:nvSpPr>
        <p:spPr>
          <a:xfrm rot="18900000">
            <a:off x="8768536" y="2444731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CS106A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BDFBD9-0CC6-5C45-83BA-1F9C423E4E87}"/>
              </a:ext>
            </a:extLst>
          </p:cNvPr>
          <p:cNvSpPr txBox="1"/>
          <p:nvPr/>
        </p:nvSpPr>
        <p:spPr>
          <a:xfrm rot="18900000">
            <a:off x="7813582" y="2416688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A2CFBC-92D7-CF4E-A3A4-325060A31AA6}"/>
              </a:ext>
            </a:extLst>
          </p:cNvPr>
          <p:cNvSpPr txBox="1"/>
          <p:nvPr/>
        </p:nvSpPr>
        <p:spPr>
          <a:xfrm rot="18900000">
            <a:off x="6791245" y="2416687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2760D-98C3-EB41-B4AF-4371FB0CAF39}"/>
              </a:ext>
            </a:extLst>
          </p:cNvPr>
          <p:cNvSpPr txBox="1"/>
          <p:nvPr/>
        </p:nvSpPr>
        <p:spPr>
          <a:xfrm rot="18900000">
            <a:off x="5929433" y="24166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FAC56F-3E50-1943-BD68-C446434584D5}"/>
              </a:ext>
            </a:extLst>
          </p:cNvPr>
          <p:cNvSpPr txBox="1"/>
          <p:nvPr/>
        </p:nvSpPr>
        <p:spPr>
          <a:xfrm rot="18900000">
            <a:off x="4678584" y="2482332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CS110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9A64B4-CFFB-5849-90A5-910023D0854A}"/>
              </a:ext>
            </a:extLst>
          </p:cNvPr>
          <p:cNvSpPr txBox="1"/>
          <p:nvPr/>
        </p:nvSpPr>
        <p:spPr>
          <a:xfrm rot="18900000">
            <a:off x="3901408" y="241668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4E05DD-C2D2-EB4B-8FD0-496767EBEDD7}"/>
              </a:ext>
            </a:extLst>
          </p:cNvPr>
          <p:cNvSpPr txBox="1"/>
          <p:nvPr/>
        </p:nvSpPr>
        <p:spPr>
          <a:xfrm rot="18900000">
            <a:off x="2879069" y="24166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CS109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F3B955-3D4E-FE4C-9974-DA2760458B1E}"/>
              </a:ext>
            </a:extLst>
          </p:cNvPr>
          <p:cNvSpPr txBox="1"/>
          <p:nvPr/>
        </p:nvSpPr>
        <p:spPr>
          <a:xfrm rot="18900000">
            <a:off x="1940312" y="241668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CS161</a:t>
            </a:r>
          </a:p>
        </p:txBody>
      </p:sp>
    </p:spTree>
    <p:extLst>
      <p:ext uri="{BB962C8B-B14F-4D97-AF65-F5344CB8AC3E}">
        <p14:creationId xmlns:p14="http://schemas.microsoft.com/office/powerpoint/2010/main" val="17992757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17953-A83B-7042-8608-5F06CC01B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Vectors and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69EA8-D2EF-4D48-BCEC-637A50434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3292232"/>
            <a:ext cx="11811000" cy="3165488"/>
          </a:xfrm>
        </p:spPr>
        <p:txBody>
          <a:bodyPr/>
          <a:lstStyle/>
          <a:p>
            <a:r>
              <a:rPr lang="en-US" dirty="0"/>
              <a:t>How do we find the intersection of two sets of courses taken?  Use AND:</a:t>
            </a:r>
          </a:p>
        </p:txBody>
      </p:sp>
      <p:sp>
        <p:nvSpPr>
          <p:cNvPr id="12" name="0110…">
            <a:extLst>
              <a:ext uri="{FF2B5EF4-FFF2-40B4-BE49-F238E27FC236}">
                <a16:creationId xmlns:a16="http://schemas.microsoft.com/office/drawing/2014/main" id="{98A61D3E-CEB2-9348-9306-DB85018AFC17}"/>
              </a:ext>
            </a:extLst>
          </p:cNvPr>
          <p:cNvSpPr txBox="1"/>
          <p:nvPr/>
        </p:nvSpPr>
        <p:spPr>
          <a:xfrm>
            <a:off x="4574019" y="4164525"/>
            <a:ext cx="2434365" cy="1826141"/>
          </a:xfrm>
          <a:prstGeom prst="rect">
            <a:avLst/>
          </a:prstGeom>
          <a:ln w="635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00100011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dirty="0"/>
              <a:t>&amp;</a:t>
            </a:r>
            <a:r>
              <a:rPr sz="2800" dirty="0"/>
              <a:t> </a:t>
            </a:r>
            <a:r>
              <a:rPr lang="en-US" sz="2800" dirty="0"/>
              <a:t>01100001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----</a:t>
            </a:r>
            <a:r>
              <a:rPr lang="en-US" sz="2800" dirty="0"/>
              <a:t>----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00100001</a:t>
            </a:r>
            <a:endParaRPr sz="280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6AFE10E-05C8-0449-90CF-E447DCF7FF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6658095"/>
              </p:ext>
            </p:extLst>
          </p:nvPr>
        </p:nvGraphicFramePr>
        <p:xfrm>
          <a:off x="2032000" y="1524000"/>
          <a:ext cx="812800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9917712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1563017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0340259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398403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4927464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282166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3345943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50564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849409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D14AA7D-39F7-1F42-8F5F-A96F50D067F6}"/>
              </a:ext>
            </a:extLst>
          </p:cNvPr>
          <p:cNvSpPr txBox="1"/>
          <p:nvPr/>
        </p:nvSpPr>
        <p:spPr>
          <a:xfrm rot="18900000">
            <a:off x="8768536" y="2444731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CS106A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BDFBD9-0CC6-5C45-83BA-1F9C423E4E87}"/>
              </a:ext>
            </a:extLst>
          </p:cNvPr>
          <p:cNvSpPr txBox="1"/>
          <p:nvPr/>
        </p:nvSpPr>
        <p:spPr>
          <a:xfrm rot="18900000">
            <a:off x="7813582" y="2416688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A2CFBC-92D7-CF4E-A3A4-325060A31AA6}"/>
              </a:ext>
            </a:extLst>
          </p:cNvPr>
          <p:cNvSpPr txBox="1"/>
          <p:nvPr/>
        </p:nvSpPr>
        <p:spPr>
          <a:xfrm rot="18900000">
            <a:off x="6791245" y="2416687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42760D-98C3-EB41-B4AF-4371FB0CAF39}"/>
              </a:ext>
            </a:extLst>
          </p:cNvPr>
          <p:cNvSpPr txBox="1"/>
          <p:nvPr/>
        </p:nvSpPr>
        <p:spPr>
          <a:xfrm rot="18900000">
            <a:off x="5929433" y="24166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FAC56F-3E50-1943-BD68-C446434584D5}"/>
              </a:ext>
            </a:extLst>
          </p:cNvPr>
          <p:cNvSpPr txBox="1"/>
          <p:nvPr/>
        </p:nvSpPr>
        <p:spPr>
          <a:xfrm rot="18900000">
            <a:off x="4678584" y="2482332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CS110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9A64B4-CFFB-5849-90A5-910023D0854A}"/>
              </a:ext>
            </a:extLst>
          </p:cNvPr>
          <p:cNvSpPr txBox="1"/>
          <p:nvPr/>
        </p:nvSpPr>
        <p:spPr>
          <a:xfrm rot="18900000">
            <a:off x="3901408" y="241668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4E05DD-C2D2-EB4B-8FD0-496767EBEDD7}"/>
              </a:ext>
            </a:extLst>
          </p:cNvPr>
          <p:cNvSpPr txBox="1"/>
          <p:nvPr/>
        </p:nvSpPr>
        <p:spPr>
          <a:xfrm rot="18900000">
            <a:off x="2879069" y="24166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CS109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F3B955-3D4E-FE4C-9974-DA2760458B1E}"/>
              </a:ext>
            </a:extLst>
          </p:cNvPr>
          <p:cNvSpPr txBox="1"/>
          <p:nvPr/>
        </p:nvSpPr>
        <p:spPr>
          <a:xfrm rot="18900000">
            <a:off x="1940312" y="241668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CS161</a:t>
            </a:r>
          </a:p>
        </p:txBody>
      </p:sp>
    </p:spTree>
    <p:extLst>
      <p:ext uri="{BB962C8B-B14F-4D97-AF65-F5344CB8AC3E}">
        <p14:creationId xmlns:p14="http://schemas.microsoft.com/office/powerpoint/2010/main" val="388252428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9120-B493-3A40-A5D7-D26211C9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C7BC6-4890-284E-9A1A-E871CB2B8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frequently want to manipulate or isolate out specific bits in a larger collection of bits.  A </a:t>
            </a:r>
            <a:r>
              <a:rPr lang="en-US" b="1" dirty="0"/>
              <a:t>bitmask</a:t>
            </a:r>
            <a:r>
              <a:rPr lang="en-US" dirty="0"/>
              <a:t> is a constructed bit pattern that we can use, along with bit operators, to do this.</a:t>
            </a:r>
          </a:p>
          <a:p>
            <a:r>
              <a:rPr lang="en-US" b="1" dirty="0"/>
              <a:t>Example:</a:t>
            </a:r>
            <a:r>
              <a:rPr lang="en-US" dirty="0"/>
              <a:t> how do we update our bit vector to indicate we’ve taken CS107?</a:t>
            </a:r>
            <a:endParaRPr lang="en-US" b="1" dirty="0"/>
          </a:p>
        </p:txBody>
      </p:sp>
      <p:sp>
        <p:nvSpPr>
          <p:cNvPr id="4" name="0110…">
            <a:extLst>
              <a:ext uri="{FF2B5EF4-FFF2-40B4-BE49-F238E27FC236}">
                <a16:creationId xmlns:a16="http://schemas.microsoft.com/office/drawing/2014/main" id="{FE92E943-B070-414C-922C-7F41B1E7E0CE}"/>
              </a:ext>
            </a:extLst>
          </p:cNvPr>
          <p:cNvSpPr txBox="1"/>
          <p:nvPr/>
        </p:nvSpPr>
        <p:spPr>
          <a:xfrm>
            <a:off x="4623430" y="4853470"/>
            <a:ext cx="2434365" cy="1826141"/>
          </a:xfrm>
          <a:prstGeom prst="rect">
            <a:avLst/>
          </a:prstGeom>
          <a:ln w="635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00100011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dirty="0"/>
              <a:t>|</a:t>
            </a:r>
            <a:r>
              <a:rPr sz="2800" dirty="0"/>
              <a:t> </a:t>
            </a:r>
            <a:r>
              <a:rPr lang="en-US" sz="2800" dirty="0"/>
              <a:t>00001000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----</a:t>
            </a:r>
            <a:r>
              <a:rPr lang="en-US" sz="2800" dirty="0"/>
              <a:t>----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00101011</a:t>
            </a:r>
            <a:endParaRPr sz="28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A1CF03E-B39B-2144-B673-39A8362306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5518484"/>
              </p:ext>
            </p:extLst>
          </p:nvPr>
        </p:nvGraphicFramePr>
        <p:xfrm>
          <a:off x="2032000" y="3229534"/>
          <a:ext cx="812800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9917712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1563017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0340259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398403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4927464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282166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3345943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50564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8494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3F1838C-CBEE-1B49-9249-CBF98119ED6F}"/>
              </a:ext>
            </a:extLst>
          </p:cNvPr>
          <p:cNvSpPr txBox="1"/>
          <p:nvPr/>
        </p:nvSpPr>
        <p:spPr>
          <a:xfrm rot="18900000">
            <a:off x="8768536" y="4150265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CS106A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FCDF7E-18FB-FD4C-B13D-2F1B93A71EFB}"/>
              </a:ext>
            </a:extLst>
          </p:cNvPr>
          <p:cNvSpPr txBox="1"/>
          <p:nvPr/>
        </p:nvSpPr>
        <p:spPr>
          <a:xfrm rot="18900000">
            <a:off x="7813582" y="4122222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F58A3C-5165-4043-AA79-70937BA09444}"/>
              </a:ext>
            </a:extLst>
          </p:cNvPr>
          <p:cNvSpPr txBox="1"/>
          <p:nvPr/>
        </p:nvSpPr>
        <p:spPr>
          <a:xfrm rot="18900000">
            <a:off x="6791245" y="4122221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B37F4D-CFCE-8548-8439-10ABD6485D4E}"/>
              </a:ext>
            </a:extLst>
          </p:cNvPr>
          <p:cNvSpPr txBox="1"/>
          <p:nvPr/>
        </p:nvSpPr>
        <p:spPr>
          <a:xfrm rot="18900000">
            <a:off x="5929433" y="412222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2F472-0F1C-4540-A61D-74F5FB46BD5F}"/>
              </a:ext>
            </a:extLst>
          </p:cNvPr>
          <p:cNvSpPr txBox="1"/>
          <p:nvPr/>
        </p:nvSpPr>
        <p:spPr>
          <a:xfrm rot="18900000">
            <a:off x="4678584" y="4187866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762140-659D-5A40-93D9-0E4635E9F97F}"/>
              </a:ext>
            </a:extLst>
          </p:cNvPr>
          <p:cNvSpPr txBox="1"/>
          <p:nvPr/>
        </p:nvSpPr>
        <p:spPr>
          <a:xfrm rot="18900000">
            <a:off x="3901408" y="4122221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484D3B-2E64-634B-9B47-B395A19A2F1B}"/>
              </a:ext>
            </a:extLst>
          </p:cNvPr>
          <p:cNvSpPr txBox="1"/>
          <p:nvPr/>
        </p:nvSpPr>
        <p:spPr>
          <a:xfrm rot="18900000">
            <a:off x="2879069" y="412222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650143-0125-7F43-9343-43D8A1676C99}"/>
              </a:ext>
            </a:extLst>
          </p:cNvPr>
          <p:cNvSpPr txBox="1"/>
          <p:nvPr/>
        </p:nvSpPr>
        <p:spPr>
          <a:xfrm rot="18900000">
            <a:off x="1940312" y="4122219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CS161</a:t>
            </a:r>
          </a:p>
        </p:txBody>
      </p:sp>
    </p:spTree>
    <p:extLst>
      <p:ext uri="{BB962C8B-B14F-4D97-AF65-F5344CB8AC3E}">
        <p14:creationId xmlns:p14="http://schemas.microsoft.com/office/powerpoint/2010/main" val="36061504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A4277-9AB7-AE4E-B142-242F4F80E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0E49-CCF8-4C46-A496-78B207B94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CS106A 0x1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0000 0001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CS106B 0x2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0000 0010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CS106X 0x4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0000 0100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CS107  0x8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0000 1000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CS110  0x10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0001 0000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CS103  0x20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0010 0000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CS109  0x40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0100 0000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CS161  0x80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1000 0000 */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...;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| CS107;	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Add CS107</a:t>
            </a:r>
          </a:p>
        </p:txBody>
      </p:sp>
    </p:spTree>
    <p:extLst>
      <p:ext uri="{BB962C8B-B14F-4D97-AF65-F5344CB8AC3E}">
        <p14:creationId xmlns:p14="http://schemas.microsoft.com/office/powerpoint/2010/main" val="20894842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A4277-9AB7-AE4E-B142-242F4F80E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30E49-CCF8-4C46-A496-78B207B94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CS106A 0x1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0000 0001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CS106B 0x2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0000 0010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CS106X 0x4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0000 0100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CS107  0x8 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0000 1000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CS110  0x10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0001 0000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CS103  0x20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0010 0000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CS109  0x40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0100 0000 */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#define CS161  0x80 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 1000 0000 */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...;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|= CS107;	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Add CS107</a:t>
            </a:r>
          </a:p>
        </p:txBody>
      </p:sp>
    </p:spTree>
    <p:extLst>
      <p:ext uri="{BB962C8B-B14F-4D97-AF65-F5344CB8AC3E}">
        <p14:creationId xmlns:p14="http://schemas.microsoft.com/office/powerpoint/2010/main" val="29843990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9120-B493-3A40-A5D7-D26211C9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C7BC6-4890-284E-9A1A-E871CB2B8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Example:</a:t>
            </a:r>
            <a:r>
              <a:rPr lang="en-US" dirty="0"/>
              <a:t> how do we update our bit vector to indicate we’ve </a:t>
            </a:r>
            <a:r>
              <a:rPr lang="en-US" i="1" dirty="0"/>
              <a:t>not</a:t>
            </a:r>
            <a:r>
              <a:rPr lang="en-US" dirty="0"/>
              <a:t> taken CS103?</a:t>
            </a:r>
            <a:endParaRPr lang="en-US" b="1" dirty="0"/>
          </a:p>
        </p:txBody>
      </p:sp>
      <p:sp>
        <p:nvSpPr>
          <p:cNvPr id="4" name="0110…">
            <a:extLst>
              <a:ext uri="{FF2B5EF4-FFF2-40B4-BE49-F238E27FC236}">
                <a16:creationId xmlns:a16="http://schemas.microsoft.com/office/drawing/2014/main" id="{FE92E943-B070-414C-922C-7F41B1E7E0CE}"/>
              </a:ext>
            </a:extLst>
          </p:cNvPr>
          <p:cNvSpPr txBox="1"/>
          <p:nvPr/>
        </p:nvSpPr>
        <p:spPr>
          <a:xfrm>
            <a:off x="4623430" y="3605136"/>
            <a:ext cx="2434365" cy="1826141"/>
          </a:xfrm>
          <a:prstGeom prst="rect">
            <a:avLst/>
          </a:prstGeom>
          <a:ln w="635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00100011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dirty="0"/>
              <a:t>&amp;</a:t>
            </a:r>
            <a:r>
              <a:rPr sz="2800" dirty="0"/>
              <a:t> </a:t>
            </a:r>
            <a:r>
              <a:rPr lang="en-US" sz="2800" dirty="0"/>
              <a:t>11011111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----</a:t>
            </a:r>
            <a:r>
              <a:rPr lang="en-US" sz="2800" dirty="0"/>
              <a:t>----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00000011</a:t>
            </a:r>
            <a:endParaRPr sz="28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A1CF03E-B39B-2144-B673-39A8362306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184546"/>
              </p:ext>
            </p:extLst>
          </p:nvPr>
        </p:nvGraphicFramePr>
        <p:xfrm>
          <a:off x="2032000" y="1981200"/>
          <a:ext cx="812800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9917712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1563017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0340259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398403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4927464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282166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3345943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50564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8494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3F1838C-CBEE-1B49-9249-CBF98119ED6F}"/>
              </a:ext>
            </a:extLst>
          </p:cNvPr>
          <p:cNvSpPr txBox="1"/>
          <p:nvPr/>
        </p:nvSpPr>
        <p:spPr>
          <a:xfrm rot="18900000">
            <a:off x="8768536" y="2901931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CS106A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FCDF7E-18FB-FD4C-B13D-2F1B93A71EFB}"/>
              </a:ext>
            </a:extLst>
          </p:cNvPr>
          <p:cNvSpPr txBox="1"/>
          <p:nvPr/>
        </p:nvSpPr>
        <p:spPr>
          <a:xfrm rot="18900000">
            <a:off x="7813582" y="2873888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F58A3C-5165-4043-AA79-70937BA09444}"/>
              </a:ext>
            </a:extLst>
          </p:cNvPr>
          <p:cNvSpPr txBox="1"/>
          <p:nvPr/>
        </p:nvSpPr>
        <p:spPr>
          <a:xfrm rot="18900000">
            <a:off x="6791245" y="2873887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B37F4D-CFCE-8548-8439-10ABD6485D4E}"/>
              </a:ext>
            </a:extLst>
          </p:cNvPr>
          <p:cNvSpPr txBox="1"/>
          <p:nvPr/>
        </p:nvSpPr>
        <p:spPr>
          <a:xfrm rot="18900000">
            <a:off x="5929433" y="28738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2F472-0F1C-4540-A61D-74F5FB46BD5F}"/>
              </a:ext>
            </a:extLst>
          </p:cNvPr>
          <p:cNvSpPr txBox="1"/>
          <p:nvPr/>
        </p:nvSpPr>
        <p:spPr>
          <a:xfrm rot="18900000">
            <a:off x="4678584" y="2939532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762140-659D-5A40-93D9-0E4635E9F97F}"/>
              </a:ext>
            </a:extLst>
          </p:cNvPr>
          <p:cNvSpPr txBox="1"/>
          <p:nvPr/>
        </p:nvSpPr>
        <p:spPr>
          <a:xfrm rot="18900000">
            <a:off x="3901408" y="287388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484D3B-2E64-634B-9B47-B395A19A2F1B}"/>
              </a:ext>
            </a:extLst>
          </p:cNvPr>
          <p:cNvSpPr txBox="1"/>
          <p:nvPr/>
        </p:nvSpPr>
        <p:spPr>
          <a:xfrm rot="18900000">
            <a:off x="2879069" y="28738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650143-0125-7F43-9343-43D8A1676C99}"/>
              </a:ext>
            </a:extLst>
          </p:cNvPr>
          <p:cNvSpPr txBox="1"/>
          <p:nvPr/>
        </p:nvSpPr>
        <p:spPr>
          <a:xfrm rot="18900000">
            <a:off x="1940312" y="287388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CS161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D43AB3-B4C8-8443-8A9F-7B1C79686693}"/>
              </a:ext>
            </a:extLst>
          </p:cNvPr>
          <p:cNvSpPr/>
          <p:nvPr/>
        </p:nvSpPr>
        <p:spPr>
          <a:xfrm>
            <a:off x="457200" y="5832639"/>
            <a:ext cx="9829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spcBef>
                <a:spcPts val="0"/>
              </a:spcBef>
              <a:buNone/>
            </a:pP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= ...;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&amp; ~CS103;	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Remove CS103</a:t>
            </a:r>
          </a:p>
        </p:txBody>
      </p:sp>
    </p:spTree>
    <p:extLst>
      <p:ext uri="{BB962C8B-B14F-4D97-AF65-F5344CB8AC3E}">
        <p14:creationId xmlns:p14="http://schemas.microsoft.com/office/powerpoint/2010/main" val="367304954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9120-B493-3A40-A5D7-D26211C9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C7BC6-4890-284E-9A1A-E871CB2B8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Example:</a:t>
            </a:r>
            <a:r>
              <a:rPr lang="en-US" dirty="0"/>
              <a:t> how do we update our bit vector to indicate we’ve </a:t>
            </a:r>
            <a:r>
              <a:rPr lang="en-US" i="1" dirty="0"/>
              <a:t>not</a:t>
            </a:r>
            <a:r>
              <a:rPr lang="en-US" dirty="0"/>
              <a:t> taken CS103?</a:t>
            </a:r>
            <a:endParaRPr lang="en-US" b="1" dirty="0"/>
          </a:p>
        </p:txBody>
      </p:sp>
      <p:sp>
        <p:nvSpPr>
          <p:cNvPr id="4" name="0110…">
            <a:extLst>
              <a:ext uri="{FF2B5EF4-FFF2-40B4-BE49-F238E27FC236}">
                <a16:creationId xmlns:a16="http://schemas.microsoft.com/office/drawing/2014/main" id="{FE92E943-B070-414C-922C-7F41B1E7E0CE}"/>
              </a:ext>
            </a:extLst>
          </p:cNvPr>
          <p:cNvSpPr txBox="1"/>
          <p:nvPr/>
        </p:nvSpPr>
        <p:spPr>
          <a:xfrm>
            <a:off x="4623430" y="3605136"/>
            <a:ext cx="2434365" cy="1826141"/>
          </a:xfrm>
          <a:prstGeom prst="rect">
            <a:avLst/>
          </a:prstGeom>
          <a:ln w="635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00100011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dirty="0"/>
              <a:t>&amp;</a:t>
            </a:r>
            <a:r>
              <a:rPr sz="2800" dirty="0"/>
              <a:t> </a:t>
            </a:r>
            <a:r>
              <a:rPr lang="en-US" sz="2800" dirty="0"/>
              <a:t>11011111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----</a:t>
            </a:r>
            <a:r>
              <a:rPr lang="en-US" sz="2800" dirty="0"/>
              <a:t>----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00000011</a:t>
            </a:r>
            <a:endParaRPr sz="28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A1CF03E-B39B-2144-B673-39A836230686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1981200"/>
          <a:ext cx="812800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9917712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1563017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0340259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398403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4927464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282166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3345943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50564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8494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3F1838C-CBEE-1B49-9249-CBF98119ED6F}"/>
              </a:ext>
            </a:extLst>
          </p:cNvPr>
          <p:cNvSpPr txBox="1"/>
          <p:nvPr/>
        </p:nvSpPr>
        <p:spPr>
          <a:xfrm rot="18900000">
            <a:off x="8768536" y="2901931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CS106A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FCDF7E-18FB-FD4C-B13D-2F1B93A71EFB}"/>
              </a:ext>
            </a:extLst>
          </p:cNvPr>
          <p:cNvSpPr txBox="1"/>
          <p:nvPr/>
        </p:nvSpPr>
        <p:spPr>
          <a:xfrm rot="18900000">
            <a:off x="7813582" y="2873888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F58A3C-5165-4043-AA79-70937BA09444}"/>
              </a:ext>
            </a:extLst>
          </p:cNvPr>
          <p:cNvSpPr txBox="1"/>
          <p:nvPr/>
        </p:nvSpPr>
        <p:spPr>
          <a:xfrm rot="18900000">
            <a:off x="6791245" y="2873887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B37F4D-CFCE-8548-8439-10ABD6485D4E}"/>
              </a:ext>
            </a:extLst>
          </p:cNvPr>
          <p:cNvSpPr txBox="1"/>
          <p:nvPr/>
        </p:nvSpPr>
        <p:spPr>
          <a:xfrm rot="18900000">
            <a:off x="5929433" y="28738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2F472-0F1C-4540-A61D-74F5FB46BD5F}"/>
              </a:ext>
            </a:extLst>
          </p:cNvPr>
          <p:cNvSpPr txBox="1"/>
          <p:nvPr/>
        </p:nvSpPr>
        <p:spPr>
          <a:xfrm rot="18900000">
            <a:off x="4678584" y="2939532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762140-659D-5A40-93D9-0E4635E9F97F}"/>
              </a:ext>
            </a:extLst>
          </p:cNvPr>
          <p:cNvSpPr txBox="1"/>
          <p:nvPr/>
        </p:nvSpPr>
        <p:spPr>
          <a:xfrm rot="18900000">
            <a:off x="3901408" y="287388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484D3B-2E64-634B-9B47-B395A19A2F1B}"/>
              </a:ext>
            </a:extLst>
          </p:cNvPr>
          <p:cNvSpPr txBox="1"/>
          <p:nvPr/>
        </p:nvSpPr>
        <p:spPr>
          <a:xfrm rot="18900000">
            <a:off x="2879069" y="28738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650143-0125-7F43-9343-43D8A1676C99}"/>
              </a:ext>
            </a:extLst>
          </p:cNvPr>
          <p:cNvSpPr txBox="1"/>
          <p:nvPr/>
        </p:nvSpPr>
        <p:spPr>
          <a:xfrm rot="18900000">
            <a:off x="1940312" y="287388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CS161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D43AB3-B4C8-8443-8A9F-7B1C79686693}"/>
              </a:ext>
            </a:extLst>
          </p:cNvPr>
          <p:cNvSpPr/>
          <p:nvPr/>
        </p:nvSpPr>
        <p:spPr>
          <a:xfrm>
            <a:off x="457200" y="5832639"/>
            <a:ext cx="9829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spcBef>
                <a:spcPts val="0"/>
              </a:spcBef>
              <a:buNone/>
            </a:pP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= ...;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&amp;= ~CS103;	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Remove CS103</a:t>
            </a:r>
          </a:p>
        </p:txBody>
      </p:sp>
    </p:spTree>
    <p:extLst>
      <p:ext uri="{BB962C8B-B14F-4D97-AF65-F5344CB8AC3E}">
        <p14:creationId xmlns:p14="http://schemas.microsoft.com/office/powerpoint/2010/main" val="14196269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F559E-C793-9B42-BE01-FB13D9A3F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Unsigned Integers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21679E4C-5448-4046-A596-AE6E62CC84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45939" y="1295400"/>
            <a:ext cx="5300122" cy="53945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896409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9120-B493-3A40-A5D7-D26211C9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C7BC6-4890-284E-9A1A-E871CB2B8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Example:</a:t>
            </a:r>
            <a:r>
              <a:rPr lang="en-US" dirty="0"/>
              <a:t> how do we check if we’ve taken CS106B?</a:t>
            </a:r>
            <a:endParaRPr lang="en-US" b="1" dirty="0"/>
          </a:p>
        </p:txBody>
      </p:sp>
      <p:sp>
        <p:nvSpPr>
          <p:cNvPr id="4" name="0110…">
            <a:extLst>
              <a:ext uri="{FF2B5EF4-FFF2-40B4-BE49-F238E27FC236}">
                <a16:creationId xmlns:a16="http://schemas.microsoft.com/office/drawing/2014/main" id="{FE92E943-B070-414C-922C-7F41B1E7E0CE}"/>
              </a:ext>
            </a:extLst>
          </p:cNvPr>
          <p:cNvSpPr txBox="1"/>
          <p:nvPr/>
        </p:nvSpPr>
        <p:spPr>
          <a:xfrm>
            <a:off x="4623430" y="3605136"/>
            <a:ext cx="2434365" cy="1826141"/>
          </a:xfrm>
          <a:prstGeom prst="rect">
            <a:avLst/>
          </a:prstGeom>
          <a:ln w="635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00100011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dirty="0"/>
              <a:t>&amp;</a:t>
            </a:r>
            <a:r>
              <a:rPr sz="2800" dirty="0"/>
              <a:t> </a:t>
            </a:r>
            <a:r>
              <a:rPr lang="en-US" sz="2800" dirty="0"/>
              <a:t>00000010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----</a:t>
            </a:r>
            <a:r>
              <a:rPr lang="en-US" sz="2800" dirty="0"/>
              <a:t>----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00000010</a:t>
            </a:r>
            <a:endParaRPr sz="28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A1CF03E-B39B-2144-B673-39A836230686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1981200"/>
          <a:ext cx="812800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9917712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1563017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0340259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398403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4927464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282166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3345943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50564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8494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3F1838C-CBEE-1B49-9249-CBF98119ED6F}"/>
              </a:ext>
            </a:extLst>
          </p:cNvPr>
          <p:cNvSpPr txBox="1"/>
          <p:nvPr/>
        </p:nvSpPr>
        <p:spPr>
          <a:xfrm rot="18900000">
            <a:off x="8768536" y="2901931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CS106A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FCDF7E-18FB-FD4C-B13D-2F1B93A71EFB}"/>
              </a:ext>
            </a:extLst>
          </p:cNvPr>
          <p:cNvSpPr txBox="1"/>
          <p:nvPr/>
        </p:nvSpPr>
        <p:spPr>
          <a:xfrm rot="18900000">
            <a:off x="7813582" y="2873888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F58A3C-5165-4043-AA79-70937BA09444}"/>
              </a:ext>
            </a:extLst>
          </p:cNvPr>
          <p:cNvSpPr txBox="1"/>
          <p:nvPr/>
        </p:nvSpPr>
        <p:spPr>
          <a:xfrm rot="18900000">
            <a:off x="6791245" y="2873887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B37F4D-CFCE-8548-8439-10ABD6485D4E}"/>
              </a:ext>
            </a:extLst>
          </p:cNvPr>
          <p:cNvSpPr txBox="1"/>
          <p:nvPr/>
        </p:nvSpPr>
        <p:spPr>
          <a:xfrm rot="18900000">
            <a:off x="5929433" y="28738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2F472-0F1C-4540-A61D-74F5FB46BD5F}"/>
              </a:ext>
            </a:extLst>
          </p:cNvPr>
          <p:cNvSpPr txBox="1"/>
          <p:nvPr/>
        </p:nvSpPr>
        <p:spPr>
          <a:xfrm rot="18900000">
            <a:off x="4678584" y="2939532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762140-659D-5A40-93D9-0E4635E9F97F}"/>
              </a:ext>
            </a:extLst>
          </p:cNvPr>
          <p:cNvSpPr txBox="1"/>
          <p:nvPr/>
        </p:nvSpPr>
        <p:spPr>
          <a:xfrm rot="18900000">
            <a:off x="3901408" y="287388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484D3B-2E64-634B-9B47-B395A19A2F1B}"/>
              </a:ext>
            </a:extLst>
          </p:cNvPr>
          <p:cNvSpPr txBox="1"/>
          <p:nvPr/>
        </p:nvSpPr>
        <p:spPr>
          <a:xfrm rot="18900000">
            <a:off x="2879069" y="28738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650143-0125-7F43-9343-43D8A1676C99}"/>
              </a:ext>
            </a:extLst>
          </p:cNvPr>
          <p:cNvSpPr txBox="1"/>
          <p:nvPr/>
        </p:nvSpPr>
        <p:spPr>
          <a:xfrm rot="18900000">
            <a:off x="1940312" y="287388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CS161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04C278-E4DE-A440-ADE0-6D6099182AFC}"/>
              </a:ext>
            </a:extLst>
          </p:cNvPr>
          <p:cNvSpPr/>
          <p:nvPr/>
        </p:nvSpPr>
        <p:spPr>
          <a:xfrm>
            <a:off x="457200" y="5399845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indent="0" algn="l">
              <a:spcBef>
                <a:spcPts val="0"/>
              </a:spcBef>
              <a:buNone/>
            </a:pP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= ...;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if (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&amp; CS106B) {...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// taken CS106B!</a:t>
            </a:r>
          </a:p>
        </p:txBody>
      </p:sp>
    </p:spTree>
    <p:extLst>
      <p:ext uri="{BB962C8B-B14F-4D97-AF65-F5344CB8AC3E}">
        <p14:creationId xmlns:p14="http://schemas.microsoft.com/office/powerpoint/2010/main" val="26185244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9120-B493-3A40-A5D7-D26211C9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C7BC6-4890-284E-9A1A-E871CB2B8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Example:</a:t>
            </a:r>
            <a:r>
              <a:rPr lang="en-US" dirty="0"/>
              <a:t> how do we check if we’ve </a:t>
            </a:r>
            <a:r>
              <a:rPr lang="en-US" i="1" dirty="0"/>
              <a:t>not</a:t>
            </a:r>
            <a:r>
              <a:rPr lang="en-US" dirty="0"/>
              <a:t> taken CS107?</a:t>
            </a:r>
            <a:endParaRPr lang="en-US" b="1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A1CF03E-B39B-2144-B673-39A836230686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1981200"/>
          <a:ext cx="812800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9917712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1563017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0340259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398403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4927464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282166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3345943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50564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8494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3F1838C-CBEE-1B49-9249-CBF98119ED6F}"/>
              </a:ext>
            </a:extLst>
          </p:cNvPr>
          <p:cNvSpPr txBox="1"/>
          <p:nvPr/>
        </p:nvSpPr>
        <p:spPr>
          <a:xfrm rot="18900000">
            <a:off x="8768536" y="2901931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CS106A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FCDF7E-18FB-FD4C-B13D-2F1B93A71EFB}"/>
              </a:ext>
            </a:extLst>
          </p:cNvPr>
          <p:cNvSpPr txBox="1"/>
          <p:nvPr/>
        </p:nvSpPr>
        <p:spPr>
          <a:xfrm rot="18900000">
            <a:off x="7813582" y="2873888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F58A3C-5165-4043-AA79-70937BA09444}"/>
              </a:ext>
            </a:extLst>
          </p:cNvPr>
          <p:cNvSpPr txBox="1"/>
          <p:nvPr/>
        </p:nvSpPr>
        <p:spPr>
          <a:xfrm rot="18900000">
            <a:off x="6791245" y="2873887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B37F4D-CFCE-8548-8439-10ABD6485D4E}"/>
              </a:ext>
            </a:extLst>
          </p:cNvPr>
          <p:cNvSpPr txBox="1"/>
          <p:nvPr/>
        </p:nvSpPr>
        <p:spPr>
          <a:xfrm rot="18900000">
            <a:off x="5929433" y="28738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2F472-0F1C-4540-A61D-74F5FB46BD5F}"/>
              </a:ext>
            </a:extLst>
          </p:cNvPr>
          <p:cNvSpPr txBox="1"/>
          <p:nvPr/>
        </p:nvSpPr>
        <p:spPr>
          <a:xfrm rot="18900000">
            <a:off x="4678584" y="2939532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762140-659D-5A40-93D9-0E4635E9F97F}"/>
              </a:ext>
            </a:extLst>
          </p:cNvPr>
          <p:cNvSpPr txBox="1"/>
          <p:nvPr/>
        </p:nvSpPr>
        <p:spPr>
          <a:xfrm rot="18900000">
            <a:off x="3901408" y="287388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484D3B-2E64-634B-9B47-B395A19A2F1B}"/>
              </a:ext>
            </a:extLst>
          </p:cNvPr>
          <p:cNvSpPr txBox="1"/>
          <p:nvPr/>
        </p:nvSpPr>
        <p:spPr>
          <a:xfrm rot="18900000">
            <a:off x="2879069" y="28738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650143-0125-7F43-9343-43D8A1676C99}"/>
              </a:ext>
            </a:extLst>
          </p:cNvPr>
          <p:cNvSpPr txBox="1"/>
          <p:nvPr/>
        </p:nvSpPr>
        <p:spPr>
          <a:xfrm rot="18900000">
            <a:off x="1940312" y="287388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CS161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04C278-E4DE-A440-ADE0-6D6099182AFC}"/>
              </a:ext>
            </a:extLst>
          </p:cNvPr>
          <p:cNvSpPr/>
          <p:nvPr/>
        </p:nvSpPr>
        <p:spPr>
          <a:xfrm>
            <a:off x="457200" y="5396805"/>
            <a:ext cx="76962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spcBef>
                <a:spcPts val="0"/>
              </a:spcBef>
              <a:buNone/>
            </a:pP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= ...;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if ((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&amp; CS107) ^ CS107) {...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// not taken CS107!</a:t>
            </a:r>
          </a:p>
        </p:txBody>
      </p:sp>
      <p:sp>
        <p:nvSpPr>
          <p:cNvPr id="15" name="0110…">
            <a:extLst>
              <a:ext uri="{FF2B5EF4-FFF2-40B4-BE49-F238E27FC236}">
                <a16:creationId xmlns:a16="http://schemas.microsoft.com/office/drawing/2014/main" id="{8B17530D-1343-3649-9E4A-6197598794E0}"/>
              </a:ext>
            </a:extLst>
          </p:cNvPr>
          <p:cNvSpPr txBox="1"/>
          <p:nvPr/>
        </p:nvSpPr>
        <p:spPr>
          <a:xfrm>
            <a:off x="3473849" y="3644417"/>
            <a:ext cx="2434365" cy="1826141"/>
          </a:xfrm>
          <a:prstGeom prst="rect">
            <a:avLst/>
          </a:prstGeom>
          <a:ln w="635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00100011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dirty="0"/>
              <a:t>&amp;</a:t>
            </a:r>
            <a:r>
              <a:rPr sz="2800" dirty="0"/>
              <a:t> </a:t>
            </a:r>
            <a:r>
              <a:rPr lang="en-US" sz="2800" dirty="0"/>
              <a:t>00001000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----</a:t>
            </a:r>
            <a:r>
              <a:rPr lang="en-US" sz="2800" dirty="0"/>
              <a:t>----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00000000</a:t>
            </a:r>
            <a:endParaRPr sz="2800" dirty="0"/>
          </a:p>
        </p:txBody>
      </p:sp>
      <p:sp>
        <p:nvSpPr>
          <p:cNvPr id="16" name="0110…">
            <a:extLst>
              <a:ext uri="{FF2B5EF4-FFF2-40B4-BE49-F238E27FC236}">
                <a16:creationId xmlns:a16="http://schemas.microsoft.com/office/drawing/2014/main" id="{14950392-4771-BE41-BCFD-ED086485B3DD}"/>
              </a:ext>
            </a:extLst>
          </p:cNvPr>
          <p:cNvSpPr txBox="1"/>
          <p:nvPr/>
        </p:nvSpPr>
        <p:spPr>
          <a:xfrm>
            <a:off x="5974642" y="3613734"/>
            <a:ext cx="2434365" cy="1826141"/>
          </a:xfrm>
          <a:prstGeom prst="rect">
            <a:avLst/>
          </a:prstGeom>
          <a:ln w="635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00000000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dirty="0"/>
              <a:t>^</a:t>
            </a:r>
            <a:r>
              <a:rPr sz="2800" dirty="0"/>
              <a:t> </a:t>
            </a:r>
            <a:r>
              <a:rPr lang="en-US" sz="2800" dirty="0"/>
              <a:t>00001000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----</a:t>
            </a:r>
            <a:r>
              <a:rPr lang="en-US" sz="2800" dirty="0"/>
              <a:t>----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00001000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12845651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9120-B493-3A40-A5D7-D26211C9E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C7BC6-4890-284E-9A1A-E871CB2B8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Example:</a:t>
            </a:r>
            <a:r>
              <a:rPr lang="en-US" dirty="0"/>
              <a:t> how do we check if we’ve </a:t>
            </a:r>
            <a:r>
              <a:rPr lang="en-US" i="1" dirty="0"/>
              <a:t>not</a:t>
            </a:r>
            <a:r>
              <a:rPr lang="en-US" dirty="0"/>
              <a:t> taken CS107?</a:t>
            </a:r>
            <a:endParaRPr lang="en-US" b="1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A1CF03E-B39B-2144-B673-39A836230686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1981200"/>
          <a:ext cx="8128000" cy="579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991771201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1563017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803402596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2398403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4927464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3282166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3345943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5056479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984940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3F1838C-CBEE-1B49-9249-CBF98119ED6F}"/>
              </a:ext>
            </a:extLst>
          </p:cNvPr>
          <p:cNvSpPr txBox="1"/>
          <p:nvPr/>
        </p:nvSpPr>
        <p:spPr>
          <a:xfrm rot="18900000">
            <a:off x="8768536" y="2901931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CS106A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FCDF7E-18FB-FD4C-B13D-2F1B93A71EFB}"/>
              </a:ext>
            </a:extLst>
          </p:cNvPr>
          <p:cNvSpPr txBox="1"/>
          <p:nvPr/>
        </p:nvSpPr>
        <p:spPr>
          <a:xfrm rot="18900000">
            <a:off x="7813582" y="2873888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F58A3C-5165-4043-AA79-70937BA09444}"/>
              </a:ext>
            </a:extLst>
          </p:cNvPr>
          <p:cNvSpPr txBox="1"/>
          <p:nvPr/>
        </p:nvSpPr>
        <p:spPr>
          <a:xfrm rot="18900000">
            <a:off x="6791245" y="2873887"/>
            <a:ext cx="1043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CS106X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B37F4D-CFCE-8548-8439-10ABD6485D4E}"/>
              </a:ext>
            </a:extLst>
          </p:cNvPr>
          <p:cNvSpPr txBox="1"/>
          <p:nvPr/>
        </p:nvSpPr>
        <p:spPr>
          <a:xfrm rot="18900000">
            <a:off x="5929433" y="28738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2F472-0F1C-4540-A61D-74F5FB46BD5F}"/>
              </a:ext>
            </a:extLst>
          </p:cNvPr>
          <p:cNvSpPr txBox="1"/>
          <p:nvPr/>
        </p:nvSpPr>
        <p:spPr>
          <a:xfrm rot="18900000">
            <a:off x="4678584" y="2939532"/>
            <a:ext cx="1208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CS110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762140-659D-5A40-93D9-0E4635E9F97F}"/>
              </a:ext>
            </a:extLst>
          </p:cNvPr>
          <p:cNvSpPr txBox="1"/>
          <p:nvPr/>
        </p:nvSpPr>
        <p:spPr>
          <a:xfrm rot="18900000">
            <a:off x="3901408" y="2873887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484D3B-2E64-634B-9B47-B395A19A2F1B}"/>
              </a:ext>
            </a:extLst>
          </p:cNvPr>
          <p:cNvSpPr txBox="1"/>
          <p:nvPr/>
        </p:nvSpPr>
        <p:spPr>
          <a:xfrm rot="18900000">
            <a:off x="2879069" y="287388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CS109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650143-0125-7F43-9343-43D8A1676C99}"/>
              </a:ext>
            </a:extLst>
          </p:cNvPr>
          <p:cNvSpPr txBox="1"/>
          <p:nvPr/>
        </p:nvSpPr>
        <p:spPr>
          <a:xfrm rot="18900000">
            <a:off x="1940312" y="2873885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CS161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04C278-E4DE-A440-ADE0-6D6099182AFC}"/>
              </a:ext>
            </a:extLst>
          </p:cNvPr>
          <p:cNvSpPr/>
          <p:nvPr/>
        </p:nvSpPr>
        <p:spPr>
          <a:xfrm>
            <a:off x="457200" y="5396805"/>
            <a:ext cx="76962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>
              <a:spcBef>
                <a:spcPts val="0"/>
              </a:spcBef>
              <a:buNone/>
            </a:pP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char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= ...;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if (!(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myClasses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&amp; CS107)) {...</a:t>
            </a:r>
          </a:p>
          <a:p>
            <a:pPr marL="0" indent="0" algn="l">
              <a:spcBef>
                <a:spcPts val="0"/>
              </a:spcBef>
              <a:buNone/>
            </a:pP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// not taken CS107!</a:t>
            </a:r>
          </a:p>
        </p:txBody>
      </p:sp>
      <p:sp>
        <p:nvSpPr>
          <p:cNvPr id="15" name="0110…">
            <a:extLst>
              <a:ext uri="{FF2B5EF4-FFF2-40B4-BE49-F238E27FC236}">
                <a16:creationId xmlns:a16="http://schemas.microsoft.com/office/drawing/2014/main" id="{55588965-E7A0-6243-A9F2-A7991465491C}"/>
              </a:ext>
            </a:extLst>
          </p:cNvPr>
          <p:cNvSpPr txBox="1"/>
          <p:nvPr/>
        </p:nvSpPr>
        <p:spPr>
          <a:xfrm>
            <a:off x="4623430" y="3605136"/>
            <a:ext cx="2434365" cy="1826141"/>
          </a:xfrm>
          <a:prstGeom prst="rect">
            <a:avLst/>
          </a:prstGeom>
          <a:ln w="63500">
            <a:noFill/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00100011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2800" dirty="0"/>
              <a:t>&amp;</a:t>
            </a:r>
            <a:r>
              <a:rPr sz="2800" dirty="0"/>
              <a:t> </a:t>
            </a:r>
            <a:r>
              <a:rPr lang="en-US" sz="2800" dirty="0"/>
              <a:t>00001000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----</a:t>
            </a:r>
            <a:r>
              <a:rPr lang="en-US" sz="2800" dirty="0"/>
              <a:t>----</a:t>
            </a:r>
            <a:endParaRPr sz="2800" dirty="0"/>
          </a:p>
          <a:p>
            <a:pPr algn="l"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rPr sz="2800" dirty="0"/>
              <a:t>  </a:t>
            </a:r>
            <a:r>
              <a:rPr lang="en-US" sz="2800" dirty="0"/>
              <a:t>00000000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136095412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546BFB-AF33-574D-BD03-E122E7F8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Bitmasks and GDB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A7B04C4C-B20E-B241-ACBE-DE7B19342D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42861" y="4586422"/>
            <a:ext cx="1506277" cy="150627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93584632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EC9D5-A2C5-3B49-95DA-52B6C818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C4BA4-9354-E04F-BC81-F40DA89CD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Bit masking is also useful for integer representations as well.  For instance, we might want to check the value of the most-significant bit, or just one of the middle bytes.</a:t>
            </a:r>
          </a:p>
          <a:p>
            <a:endParaRPr lang="en-US" dirty="0"/>
          </a:p>
          <a:p>
            <a:r>
              <a:rPr lang="en-US" b="1" dirty="0"/>
              <a:t>Example: </a:t>
            </a:r>
            <a:r>
              <a:rPr lang="en-US" dirty="0"/>
              <a:t>If I have a 32-bit integer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en-US" dirty="0"/>
              <a:t>, what operation should I perform if I want to get </a:t>
            </a:r>
            <a:r>
              <a:rPr lang="en-US" i="1" dirty="0"/>
              <a:t>just the lowest byte </a:t>
            </a:r>
            <a:r>
              <a:rPr lang="en-US" dirty="0"/>
              <a:t>in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en-US" dirty="0"/>
              <a:t>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j = ...;</a:t>
            </a: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k = j &amp; 0xff;		// mask to get just lowest byte </a:t>
            </a:r>
          </a:p>
        </p:txBody>
      </p:sp>
    </p:spTree>
    <p:extLst>
      <p:ext uri="{BB962C8B-B14F-4D97-AF65-F5344CB8AC3E}">
        <p14:creationId xmlns:p14="http://schemas.microsoft.com/office/powerpoint/2010/main" val="200092215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EC9D5-A2C5-3B49-95DA-52B6C818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Bit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C4BA4-9354-E04F-BC81-F40DA89CD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Practice 1: </a:t>
            </a:r>
            <a:r>
              <a:rPr lang="en-US" dirty="0"/>
              <a:t>write an expression that, given a 32-bit integer j, sets its least-significant byte to all 1s, but preserves all other bytes.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b="1" dirty="0"/>
          </a:p>
          <a:p>
            <a:r>
              <a:rPr lang="en-US" b="1" dirty="0"/>
              <a:t>Practice 2: </a:t>
            </a:r>
            <a:r>
              <a:rPr lang="en-US" dirty="0"/>
              <a:t>write an expression that, given a 32-bit integer j, flips (“complements”) all but the least-significant byte, and preserves all other bytes.</a:t>
            </a:r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18745668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EC9D5-A2C5-3B49-95DA-52B6C818B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Practice: Bit Masking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C4BA4-9354-E04F-BC81-F40DA89CD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Practice 1: </a:t>
            </a:r>
            <a:r>
              <a:rPr lang="en-US" dirty="0"/>
              <a:t>write an expression that, given a 32-bit integer j, sets its least-significant byte to all 1s, but preserves all other bytes.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sz="2800" b="1" dirty="0">
                <a:latin typeface="Consolas" panose="020B0609020204030204" pitchFamily="49" charset="0"/>
                <a:cs typeface="Consolas" panose="020B0609020204030204" pitchFamily="49" charset="0"/>
              </a:rPr>
              <a:t>	j | 0xff</a:t>
            </a:r>
          </a:p>
          <a:p>
            <a:endParaRPr lang="en-US" b="1" dirty="0"/>
          </a:p>
          <a:p>
            <a:r>
              <a:rPr lang="en-US" b="1" dirty="0"/>
              <a:t>Practice 2: </a:t>
            </a:r>
            <a:r>
              <a:rPr lang="en-US" dirty="0"/>
              <a:t>write an expression that, given a 32-bit integer j, flips (“complements”) all but the least-significant byte, and preserves all other bytes.</a:t>
            </a:r>
            <a:endParaRPr lang="en-US" b="1" dirty="0"/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	j ^ ~0xff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8232277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Recap</a:t>
            </a:r>
            <a:r>
              <a:rPr lang="en-US" dirty="0"/>
              <a:t>: Integer Representations</a:t>
            </a:r>
          </a:p>
          <a:p>
            <a:r>
              <a:rPr lang="en-US" dirty="0"/>
              <a:t>Truncating and Expanding</a:t>
            </a:r>
          </a:p>
          <a:p>
            <a:r>
              <a:rPr lang="en-US" dirty="0"/>
              <a:t>Bitwise Boolean Operators and Masks</a:t>
            </a:r>
          </a:p>
          <a:p>
            <a:r>
              <a:rPr lang="en-US" b="1" dirty="0"/>
              <a:t>Demo 1: </a:t>
            </a:r>
            <a:r>
              <a:rPr lang="en-US" dirty="0"/>
              <a:t>Courses</a:t>
            </a:r>
            <a:endParaRPr lang="en-US" b="1" dirty="0"/>
          </a:p>
          <a:p>
            <a:r>
              <a:rPr lang="en-US" b="1" dirty="0">
                <a:solidFill>
                  <a:srgbClr val="C00000"/>
                </a:solidFill>
              </a:rPr>
              <a:t>Break: Announcements</a:t>
            </a:r>
          </a:p>
          <a:p>
            <a:r>
              <a:rPr lang="en-US" b="1" dirty="0"/>
              <a:t>Demo 2:</a:t>
            </a:r>
            <a:r>
              <a:rPr lang="en-US" dirty="0"/>
              <a:t> Powers of 2</a:t>
            </a:r>
            <a:endParaRPr lang="en-US" b="1" dirty="0"/>
          </a:p>
          <a:p>
            <a:r>
              <a:rPr lang="en-US" dirty="0"/>
              <a:t>Bit Shift Operators</a:t>
            </a:r>
          </a:p>
        </p:txBody>
      </p:sp>
    </p:spTree>
    <p:extLst>
      <p:ext uri="{BB962C8B-B14F-4D97-AF65-F5344CB8AC3E}">
        <p14:creationId xmlns:p14="http://schemas.microsoft.com/office/powerpoint/2010/main" val="370885848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26237-EFE1-964D-9CE5-4ABB3CFBC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C71D3-754F-A845-B3D2-4C18F2749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send us any OAE letters or athletics conflicts as soon as possible. </a:t>
            </a:r>
          </a:p>
          <a:p>
            <a:r>
              <a:rPr lang="en-US" dirty="0"/>
              <a:t>Assignment 0 deadline tonight at 11:59PM PST</a:t>
            </a:r>
          </a:p>
          <a:p>
            <a:r>
              <a:rPr lang="en-US" dirty="0"/>
              <a:t>Assignment 1 (Bit operations!) goes out tonight at Assignment 0 deadline</a:t>
            </a:r>
          </a:p>
          <a:p>
            <a:pPr lvl="1"/>
            <a:r>
              <a:rPr lang="en-US" dirty="0"/>
              <a:t>Saturated arithmetic</a:t>
            </a:r>
          </a:p>
          <a:p>
            <a:pPr lvl="1"/>
            <a:r>
              <a:rPr lang="en-US" dirty="0"/>
              <a:t>Cell Automata</a:t>
            </a:r>
          </a:p>
          <a:p>
            <a:pPr lvl="1"/>
            <a:r>
              <a:rPr lang="en-US" dirty="0"/>
              <a:t>Unicode and UTF-8</a:t>
            </a:r>
          </a:p>
          <a:p>
            <a:r>
              <a:rPr lang="en-US" dirty="0"/>
              <a:t>Lab 1 this week!</a:t>
            </a:r>
          </a:p>
        </p:txBody>
      </p:sp>
    </p:spTree>
    <p:extLst>
      <p:ext uri="{BB962C8B-B14F-4D97-AF65-F5344CB8AC3E}">
        <p14:creationId xmlns:p14="http://schemas.microsoft.com/office/powerpoint/2010/main" val="54578654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5310F-6BCD-A34F-8880-B88021114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 of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3759D-DDFC-2B46-B4C4-1419C3172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4800" dirty="0"/>
              <a:t>Without using loops, how can we detect if a binary number is a power of 2?  What is special about its binary representation and how can we leverage that?</a:t>
            </a:r>
          </a:p>
        </p:txBody>
      </p:sp>
    </p:spTree>
    <p:extLst>
      <p:ext uri="{BB962C8B-B14F-4D97-AF65-F5344CB8AC3E}">
        <p14:creationId xmlns:p14="http://schemas.microsoft.com/office/powerpoint/2010/main" val="1382280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2549F-C722-1841-B844-658517D48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Signed Integers: Two’s Complement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FA814DF-2C62-2F42-82DE-24392E1D32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05600" y="1371600"/>
            <a:ext cx="5297273" cy="534158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EC05EDB-4284-7E42-8622-90564550C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6400800" cy="5181600"/>
          </a:xfrm>
        </p:spPr>
        <p:txBody>
          <a:bodyPr/>
          <a:lstStyle/>
          <a:p>
            <a:r>
              <a:rPr lang="en-US" dirty="0"/>
              <a:t>In </a:t>
            </a:r>
            <a:r>
              <a:rPr lang="en-US" b="1" dirty="0"/>
              <a:t>two’s complement</a:t>
            </a:r>
            <a:r>
              <a:rPr lang="en-US" dirty="0"/>
              <a:t>, we represent a positive number as </a:t>
            </a:r>
            <a:r>
              <a:rPr lang="en-US" b="1" dirty="0"/>
              <a:t>itself</a:t>
            </a:r>
            <a:r>
              <a:rPr lang="en-US" dirty="0"/>
              <a:t>, and its negative equivalent as the </a:t>
            </a:r>
            <a:r>
              <a:rPr lang="en-US" b="1" dirty="0"/>
              <a:t>two’s complement of itself.</a:t>
            </a:r>
          </a:p>
          <a:p>
            <a:r>
              <a:rPr lang="en-US" dirty="0"/>
              <a:t>The </a:t>
            </a:r>
            <a:r>
              <a:rPr lang="en-US" b="1" dirty="0"/>
              <a:t>two’s complement</a:t>
            </a:r>
            <a:r>
              <a:rPr lang="en-US" dirty="0"/>
              <a:t> of a number is the binary digits inverted, plus 1.</a:t>
            </a:r>
          </a:p>
          <a:p>
            <a:r>
              <a:rPr lang="en-US" dirty="0"/>
              <a:t>This works to convert from positive to negative, </a:t>
            </a:r>
            <a:r>
              <a:rPr lang="en-US" b="1" dirty="0"/>
              <a:t>and</a:t>
            </a:r>
            <a:r>
              <a:rPr lang="en-US" dirty="0"/>
              <a:t> back from negative to positive!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116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546BFB-AF33-574D-BD03-E122E7F8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Powers of 2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A7B04C4C-B20E-B241-ACBE-DE7B19342D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42861" y="4586422"/>
            <a:ext cx="1506277" cy="150627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61053056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Recap</a:t>
            </a:r>
            <a:r>
              <a:rPr lang="en-US" dirty="0"/>
              <a:t>: Integer Representations</a:t>
            </a:r>
          </a:p>
          <a:p>
            <a:r>
              <a:rPr lang="en-US" dirty="0"/>
              <a:t>Truncating and Expanding</a:t>
            </a:r>
          </a:p>
          <a:p>
            <a:r>
              <a:rPr lang="en-US" dirty="0"/>
              <a:t>Bitwise Boolean Operators and Masks</a:t>
            </a:r>
          </a:p>
          <a:p>
            <a:r>
              <a:rPr lang="en-US" b="1" dirty="0"/>
              <a:t>Demo 1: </a:t>
            </a:r>
            <a:r>
              <a:rPr lang="en-US" dirty="0"/>
              <a:t>Courses</a:t>
            </a:r>
            <a:endParaRPr lang="en-US" b="1" dirty="0"/>
          </a:p>
          <a:p>
            <a:r>
              <a:rPr lang="en-US" b="1" dirty="0"/>
              <a:t>Break</a:t>
            </a:r>
            <a:r>
              <a:rPr lang="en-US" dirty="0"/>
              <a:t>: Announcements</a:t>
            </a:r>
          </a:p>
          <a:p>
            <a:r>
              <a:rPr lang="en-US" b="1" dirty="0"/>
              <a:t>Demo 2:</a:t>
            </a:r>
            <a:r>
              <a:rPr lang="en-US" dirty="0"/>
              <a:t> Powers of 2</a:t>
            </a:r>
            <a:endParaRPr lang="en-US" b="1" dirty="0"/>
          </a:p>
          <a:p>
            <a:r>
              <a:rPr lang="en-US" b="1" dirty="0">
                <a:solidFill>
                  <a:srgbClr val="C00000"/>
                </a:solidFill>
              </a:rPr>
              <a:t>Bit Shift Operators</a:t>
            </a:r>
          </a:p>
        </p:txBody>
      </p:sp>
    </p:spTree>
    <p:extLst>
      <p:ext uri="{BB962C8B-B14F-4D97-AF65-F5344CB8AC3E}">
        <p14:creationId xmlns:p14="http://schemas.microsoft.com/office/powerpoint/2010/main" val="116756674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57725-36A2-8A4E-8EC5-A4E9934B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 Shift (&lt;&lt;)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51372-0ED3-964C-A0B0-A8A18C335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LEFT SHIFT operator shifts a bit pattern a certain number of positions to the left.  New lower order bits are filled in with 0s, and bits shifted off of the end are lost.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x &lt;&lt; k;	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shifts x to the left by k bits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8-bit examples:</a:t>
            </a:r>
            <a:endParaRPr lang="en-US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00110111 &lt;&lt; 2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results in </a:t>
            </a:r>
            <a:r>
              <a:rPr lang="en-US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110111</a:t>
            </a:r>
            <a:r>
              <a:rPr lang="en-US" i="1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00</a:t>
            </a:r>
            <a:endParaRPr lang="en-US" dirty="0">
              <a:latin typeface="Consolas" panose="020B0609020204030204" pitchFamily="49" charset="0"/>
              <a:ea typeface="Courier"/>
              <a:cs typeface="Consolas" panose="020B0609020204030204" pitchFamily="49" charset="0"/>
              <a:sym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01100011 &lt;&lt; 4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results in </a:t>
            </a:r>
            <a:r>
              <a:rPr lang="en-US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0011</a:t>
            </a:r>
            <a:r>
              <a:rPr lang="en-US" i="1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0000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10010101 &lt;&lt; 4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results in</a:t>
            </a:r>
            <a:r>
              <a:rPr lang="en-US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 0101</a:t>
            </a:r>
            <a:r>
              <a:rPr lang="en-US" i="1" dirty="0">
                <a:latin typeface="Consolas" panose="020B0609020204030204" pitchFamily="49" charset="0"/>
                <a:ea typeface="Courier"/>
                <a:cs typeface="Consolas" panose="020B0609020204030204" pitchFamily="49" charset="0"/>
                <a:sym typeface="Courier"/>
              </a:rPr>
              <a:t>0000</a:t>
            </a:r>
          </a:p>
          <a:p>
            <a:pPr marL="457200" lvl="1" indent="0">
              <a:buNone/>
            </a:pPr>
            <a:endParaRPr lang="en-US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105292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57725-36A2-8A4E-8EC5-A4E9934B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Shift (&gt;&gt;)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51372-0ED3-964C-A0B0-A8A18C33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562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RIGHT SHIFT operator shifts a bit pattern a certain number of positions to the right.  Bits shifted off of the end are lost.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x &gt;&gt; k;	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shifts x to the right by k bits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Question:</a:t>
            </a:r>
            <a:r>
              <a:rPr lang="en-US" dirty="0"/>
              <a:t> how should we fill in new higher-order bits?</a:t>
            </a:r>
          </a:p>
          <a:p>
            <a:pPr marL="0" indent="0">
              <a:buNone/>
            </a:pPr>
            <a:r>
              <a:rPr lang="en-US" b="1" dirty="0"/>
              <a:t>Idea: </a:t>
            </a:r>
            <a:r>
              <a:rPr lang="en-US" dirty="0"/>
              <a:t>let’s follow left-shift and fill with 0s.</a:t>
            </a:r>
            <a:endParaRPr lang="en-US" b="1" dirty="0"/>
          </a:p>
          <a:p>
            <a:pPr marL="0" indent="0">
              <a:buNone/>
            </a:pPr>
            <a:endParaRPr lang="en-US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short x = 2;	// 0000 0000 0000 0010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x &gt;&gt; 1;		// 0000 0000 0000 0001</a:t>
            </a:r>
          </a:p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("%d\n", x);	// 1</a:t>
            </a:r>
          </a:p>
        </p:txBody>
      </p:sp>
    </p:spTree>
    <p:extLst>
      <p:ext uri="{BB962C8B-B14F-4D97-AF65-F5344CB8AC3E}">
        <p14:creationId xmlns:p14="http://schemas.microsoft.com/office/powerpoint/2010/main" val="41401770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57725-36A2-8A4E-8EC5-A4E9934B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Shift (&gt;&gt;)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51372-0ED3-964C-A0B0-A8A18C335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RIGHT SHIFT operator shifts a bit pattern a certain number of positions to the right.  Bits shifted off of the end are lost.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x &gt;&gt; k;	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shifts x to the right by k bits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Question:</a:t>
            </a:r>
            <a:r>
              <a:rPr lang="en-US" dirty="0"/>
              <a:t> how should we fill in new higher-order bits?</a:t>
            </a:r>
          </a:p>
          <a:p>
            <a:pPr marL="0" indent="0">
              <a:buNone/>
            </a:pPr>
            <a:r>
              <a:rPr lang="en-US" b="1" dirty="0"/>
              <a:t>Idea: </a:t>
            </a:r>
            <a:r>
              <a:rPr lang="en-US" dirty="0"/>
              <a:t>let’s follow left-shift and fill with 0s.</a:t>
            </a:r>
          </a:p>
          <a:p>
            <a:pPr marL="0" indent="0">
              <a:buNone/>
            </a:pPr>
            <a:endParaRPr lang="en-US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short x = -2;	// 1111 1111 1111 1110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x &gt;&gt; 1;		// 0111 1111 1111 1111</a:t>
            </a:r>
          </a:p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("%d\n", x);	// 32767!</a:t>
            </a:r>
          </a:p>
        </p:txBody>
      </p:sp>
    </p:spTree>
    <p:extLst>
      <p:ext uri="{BB962C8B-B14F-4D97-AF65-F5344CB8AC3E}">
        <p14:creationId xmlns:p14="http://schemas.microsoft.com/office/powerpoint/2010/main" val="66136194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57725-36A2-8A4E-8EC5-A4E9934B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Shift (&gt;&gt;)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51372-0ED3-964C-A0B0-A8A18C335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RIGHT SHIFT operator shifts a bit pattern a certain number of positions to the right.  Bits shifted off of the end are lost.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x &gt;&gt; k;	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shifts x to the right by k bits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Question:</a:t>
            </a:r>
            <a:r>
              <a:rPr lang="en-US" dirty="0"/>
              <a:t> how should we fill in new higher-order bits?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Problem</a:t>
            </a:r>
            <a:r>
              <a:rPr lang="en-US" b="1" dirty="0"/>
              <a:t>: </a:t>
            </a:r>
            <a:r>
              <a:rPr lang="en-US" dirty="0"/>
              <a:t>always filling with zeros means we may change the sign bit.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Solution</a:t>
            </a:r>
            <a:r>
              <a:rPr lang="en-US" b="1" dirty="0"/>
              <a:t>: </a:t>
            </a:r>
            <a:r>
              <a:rPr lang="en-US" dirty="0"/>
              <a:t>let’s fill with the sign bit!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06049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57725-36A2-8A4E-8EC5-A4E9934B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Shift (&gt;&gt;)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51372-0ED3-964C-A0B0-A8A18C33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410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RIGHT SHIFT operator shifts a bit pattern a certain number of positions to the right.  Bits shifted off of the end are lost.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x &gt;&gt; k;	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shifts x to the right by k bits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Question:</a:t>
            </a:r>
            <a:r>
              <a:rPr lang="en-US" dirty="0"/>
              <a:t> how should we fill in new higher-order bits?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Solution</a:t>
            </a:r>
            <a:r>
              <a:rPr lang="en-US" b="1" dirty="0"/>
              <a:t>: </a:t>
            </a:r>
            <a:r>
              <a:rPr lang="en-US" dirty="0"/>
              <a:t>let’s fill with the sign bit!</a:t>
            </a:r>
          </a:p>
          <a:p>
            <a:pPr marL="0" indent="0">
              <a:buNone/>
            </a:pP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short x = 2;	// 0000 0000 0000 0010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x &gt;&gt; 1;		// </a:t>
            </a:r>
            <a:r>
              <a:rPr lang="en-US" b="1" u="sng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000 0000 0000 0001</a:t>
            </a:r>
          </a:p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("%d\n", x);	// 1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09114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57725-36A2-8A4E-8EC5-A4E9934BB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Shift (&gt;&gt;)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51372-0ED3-964C-A0B0-A8A18C335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11811000" cy="5410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RIGHT SHIFT operator shifts a bit pattern a certain number of positions to the right.  Bits shifted off of the end are lost.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x &gt;&gt; k;	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shifts x to the right by k bits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Question:</a:t>
            </a:r>
            <a:r>
              <a:rPr lang="en-US" dirty="0"/>
              <a:t> how should we fill in new higher-order bits?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Solution</a:t>
            </a:r>
            <a:r>
              <a:rPr lang="en-US" b="1" dirty="0"/>
              <a:t>: </a:t>
            </a:r>
            <a:r>
              <a:rPr lang="en-US" dirty="0"/>
              <a:t>let’s fill with the sign bit!</a:t>
            </a:r>
          </a:p>
          <a:p>
            <a:pPr marL="0" indent="0">
              <a:buNone/>
            </a:pP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short x = -2;	// 1111 1111 1111 1110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x &gt;&gt; 1;		// </a:t>
            </a:r>
            <a:r>
              <a:rPr lang="en-US" b="1" u="sng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111 1111 1111 1111</a:t>
            </a:r>
          </a:p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("%d\n", x);	// -1!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50949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0967-C540-6540-A1A4-9F50D18DB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Shift (&gt;&gt;)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A3F33-5E21-0F46-A32D-B3CA66237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There are </a:t>
            </a:r>
            <a:r>
              <a:rPr lang="en-US" i="1" dirty="0"/>
              <a:t>two kinds</a:t>
            </a:r>
            <a:r>
              <a:rPr lang="en-US" dirty="0"/>
              <a:t> of right shifts, depending on the value and type you are shifting:</a:t>
            </a:r>
          </a:p>
          <a:p>
            <a:r>
              <a:rPr lang="en-US" b="1" dirty="0"/>
              <a:t>Logical Right Shift:</a:t>
            </a:r>
            <a:r>
              <a:rPr lang="en-US" dirty="0"/>
              <a:t> fill new high-order bits with 0s.</a:t>
            </a:r>
          </a:p>
          <a:p>
            <a:r>
              <a:rPr lang="en-US" b="1" dirty="0"/>
              <a:t>Arithmetic Right Shift:</a:t>
            </a:r>
            <a:r>
              <a:rPr lang="en-US" dirty="0"/>
              <a:t> fill new high-order bits with the most-significant bit.</a:t>
            </a:r>
          </a:p>
          <a:p>
            <a:endParaRPr lang="en-US" b="1" dirty="0"/>
          </a:p>
          <a:p>
            <a:pPr marL="0" indent="0">
              <a:buNone/>
            </a:pPr>
            <a:r>
              <a:rPr lang="en-US" i="1" dirty="0"/>
              <a:t>Unsigned numbers</a:t>
            </a:r>
            <a:r>
              <a:rPr lang="en-US" dirty="0"/>
              <a:t> are right-shifted using </a:t>
            </a:r>
            <a:r>
              <a:rPr lang="en-US" b="1" dirty="0"/>
              <a:t>Logical Right Shift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i="1" dirty="0"/>
              <a:t>Signed numbers</a:t>
            </a:r>
            <a:r>
              <a:rPr lang="en-US" dirty="0"/>
              <a:t> are right-shifted using </a:t>
            </a:r>
            <a:r>
              <a:rPr lang="en-US" b="1" dirty="0"/>
              <a:t>Arithmetic Right Shift.</a:t>
            </a:r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r>
              <a:rPr lang="en-US" dirty="0"/>
              <a:t>This way, the sign of the number (if applicable) is preserved!</a:t>
            </a:r>
          </a:p>
        </p:txBody>
      </p:sp>
    </p:spTree>
    <p:extLst>
      <p:ext uri="{BB962C8B-B14F-4D97-AF65-F5344CB8AC3E}">
        <p14:creationId xmlns:p14="http://schemas.microsoft.com/office/powerpoint/2010/main" val="269957826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917E5-AD94-F349-884B-FB71526F8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 Operation 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8B1D4-7F53-9344-933D-51E7F70B6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i="1" dirty="0"/>
              <a:t>Technically</a:t>
            </a:r>
            <a:r>
              <a:rPr lang="en-US" dirty="0"/>
              <a:t>, the C standard does not precisely define whether a right shift for signed integers is logical or arithmetic.  However, </a:t>
            </a:r>
            <a:r>
              <a:rPr lang="en-US" b="1" dirty="0"/>
              <a:t>almost all compilers/machines</a:t>
            </a:r>
            <a:r>
              <a:rPr lang="en-US" dirty="0"/>
              <a:t> use arithmetic, and you can most likely assume this.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Operator precedence can be tricky!  For example: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1&lt;&lt;2 + 3&lt;&lt;4</a:t>
            </a:r>
            <a:r>
              <a:rPr lang="en-US" dirty="0"/>
              <a:t>  means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1 &lt;&lt; (2+3) &lt;&lt; 4</a:t>
            </a:r>
            <a:r>
              <a:rPr lang="en-US" dirty="0"/>
              <a:t> because addition and 	subtraction have higher precedence than shifts!  Always use parentheses 	to be sure: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(1&lt;&lt;2) + (3&lt;&lt;4)</a:t>
            </a:r>
          </a:p>
        </p:txBody>
      </p:sp>
    </p:spTree>
    <p:extLst>
      <p:ext uri="{BB962C8B-B14F-4D97-AF65-F5344CB8AC3E}">
        <p14:creationId xmlns:p14="http://schemas.microsoft.com/office/powerpoint/2010/main" val="3613354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2549F-C722-1841-B844-658517D48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Signed Integers: Two’s Complement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1FA814DF-2C62-2F42-82DE-24392E1D3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05600" y="1371600"/>
            <a:ext cx="5297273" cy="534158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EC05EDB-4284-7E42-8622-90564550C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1295400"/>
            <a:ext cx="6400800" cy="5181600"/>
          </a:xfrm>
        </p:spPr>
        <p:txBody>
          <a:bodyPr/>
          <a:lstStyle/>
          <a:p>
            <a:r>
              <a:rPr lang="en-US" b="1" dirty="0"/>
              <a:t>Con:</a:t>
            </a:r>
            <a:r>
              <a:rPr lang="en-US" dirty="0"/>
              <a:t> more difficult to represent, and difficult to convert to/from decimal and between positive and negative.</a:t>
            </a:r>
          </a:p>
          <a:p>
            <a:r>
              <a:rPr lang="en-US" b="1" dirty="0"/>
              <a:t>Pro:</a:t>
            </a:r>
            <a:r>
              <a:rPr lang="en-US" dirty="0"/>
              <a:t> only 1 representation for 0!</a:t>
            </a:r>
          </a:p>
          <a:p>
            <a:r>
              <a:rPr lang="en-US" b="1" dirty="0"/>
              <a:t>Pro: </a:t>
            </a:r>
            <a:r>
              <a:rPr lang="en-US" dirty="0"/>
              <a:t>all bits are used to represent as many numbers as possible</a:t>
            </a:r>
          </a:p>
          <a:p>
            <a:r>
              <a:rPr lang="en-US" b="1" dirty="0"/>
              <a:t>Pro: </a:t>
            </a:r>
            <a:r>
              <a:rPr lang="en-US" dirty="0"/>
              <a:t>it turns out that the most significant bit </a:t>
            </a:r>
            <a:r>
              <a:rPr lang="en-US" i="1" dirty="0"/>
              <a:t>still indicates the sign </a:t>
            </a:r>
            <a:r>
              <a:rPr lang="en-US" dirty="0"/>
              <a:t>of a number.</a:t>
            </a:r>
          </a:p>
          <a:p>
            <a:r>
              <a:rPr lang="en-US" b="1" dirty="0"/>
              <a:t>Pro: </a:t>
            </a:r>
            <a:r>
              <a:rPr lang="en-US" dirty="0"/>
              <a:t>arithmetic is easy: we just add!</a:t>
            </a:r>
          </a:p>
        </p:txBody>
      </p:sp>
    </p:spTree>
    <p:extLst>
      <p:ext uri="{BB962C8B-B14F-4D97-AF65-F5344CB8AC3E}">
        <p14:creationId xmlns:p14="http://schemas.microsoft.com/office/powerpoint/2010/main" val="143803143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B45AE-7EA1-3046-9094-9E7DBF454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Operator 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45EA4-B31A-7041-8F37-763B93BC1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default type of a number literal in your code is an </a:t>
            </a:r>
            <a:r>
              <a:rPr lang="en-US" b="1" dirty="0"/>
              <a:t>int</a:t>
            </a:r>
            <a:r>
              <a:rPr lang="en-US" dirty="0"/>
              <a:t>.</a:t>
            </a:r>
          </a:p>
          <a:p>
            <a:r>
              <a:rPr lang="en-US" dirty="0"/>
              <a:t>Let’s say you want a long with the index-32 bit as 1: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long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= 1 &lt;&lt; 32;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doesn’t work!  1 is by default an </a:t>
            </a:r>
            <a:r>
              <a:rPr lang="en-US" b="1" dirty="0" err="1"/>
              <a:t>int</a:t>
            </a:r>
            <a:r>
              <a:rPr lang="en-US" dirty="0"/>
              <a:t>, and you can’t shift an </a:t>
            </a:r>
            <a:r>
              <a:rPr lang="en-US" dirty="0" err="1"/>
              <a:t>int</a:t>
            </a:r>
            <a:r>
              <a:rPr lang="en-US" dirty="0"/>
              <a:t> by 32 because it only has 32 bits.  You must specify that you want 1 to be a </a:t>
            </a:r>
            <a:r>
              <a:rPr lang="en-US" b="1" dirty="0"/>
              <a:t>long</a:t>
            </a:r>
            <a:r>
              <a:rPr lang="en-US" dirty="0"/>
              <a:t>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long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num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= 1</a:t>
            </a:r>
            <a:r>
              <a:rPr lang="en-US" b="1" u="sng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32;</a:t>
            </a:r>
          </a:p>
        </p:txBody>
      </p:sp>
    </p:spTree>
    <p:extLst>
      <p:ext uri="{BB962C8B-B14F-4D97-AF65-F5344CB8AC3E}">
        <p14:creationId xmlns:p14="http://schemas.microsoft.com/office/powerpoint/2010/main" val="35635497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40D6-11C7-A047-AB5B-B5C8F2EF0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1D830-896E-D448-AAB6-0B334E219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Recap</a:t>
            </a:r>
            <a:r>
              <a:rPr lang="en-US" dirty="0"/>
              <a:t>: Integer Representations</a:t>
            </a:r>
          </a:p>
          <a:p>
            <a:r>
              <a:rPr lang="en-US" dirty="0"/>
              <a:t>Truncating and Expanding</a:t>
            </a:r>
          </a:p>
          <a:p>
            <a:r>
              <a:rPr lang="en-US" dirty="0"/>
              <a:t>Bitwise Boolean Operators and Masks</a:t>
            </a:r>
          </a:p>
          <a:p>
            <a:r>
              <a:rPr lang="en-US" b="1" dirty="0"/>
              <a:t>Demo 1: </a:t>
            </a:r>
            <a:r>
              <a:rPr lang="en-US" dirty="0"/>
              <a:t>Courses</a:t>
            </a:r>
            <a:endParaRPr lang="en-US" b="1" dirty="0"/>
          </a:p>
          <a:p>
            <a:r>
              <a:rPr lang="en-US" b="1" dirty="0"/>
              <a:t>Break: </a:t>
            </a:r>
            <a:r>
              <a:rPr lang="en-US" dirty="0"/>
              <a:t>Announcements</a:t>
            </a:r>
          </a:p>
          <a:p>
            <a:r>
              <a:rPr lang="en-US" b="1" dirty="0"/>
              <a:t>Demo 2:</a:t>
            </a:r>
            <a:r>
              <a:rPr lang="en-US" dirty="0"/>
              <a:t> Powers of 2</a:t>
            </a:r>
            <a:endParaRPr lang="en-US" b="1" dirty="0"/>
          </a:p>
          <a:p>
            <a:r>
              <a:rPr lang="en-US" dirty="0"/>
              <a:t>Bit Shift Operators</a:t>
            </a:r>
          </a:p>
          <a:p>
            <a:endParaRPr lang="en-US" b="1" dirty="0"/>
          </a:p>
          <a:p>
            <a:pPr marL="0" indent="0">
              <a:buNone/>
            </a:pPr>
            <a:r>
              <a:rPr lang="en-US" b="1" dirty="0"/>
              <a:t>Next time:</a:t>
            </a:r>
            <a:r>
              <a:rPr lang="en-US" dirty="0"/>
              <a:t> </a:t>
            </a:r>
            <a:r>
              <a:rPr lang="en-US" i="1" dirty="0"/>
              <a:t>How can a computer represent and manipulate more complex data like text?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7436262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1AE8D-44E1-0146-975C-0C06B8DAC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411F3-978C-C84E-B98A-2E2577CEC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2212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546BFB-AF33-574D-BD03-E122E7F8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Absolute Value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A7B04C4C-B20E-B241-ACBE-DE7B19342D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42861" y="4586422"/>
            <a:ext cx="1506277" cy="150627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63092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DBBD5-976D-884A-811E-AE69C050F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Overflow and Underflow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7D7A4-BC41-674A-A8D4-822F146BA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exceed the </a:t>
            </a:r>
            <a:r>
              <a:rPr lang="en-US" b="1" dirty="0"/>
              <a:t>maximum</a:t>
            </a:r>
            <a:r>
              <a:rPr lang="en-US" dirty="0"/>
              <a:t> value of your bit representation, you </a:t>
            </a:r>
            <a:r>
              <a:rPr lang="en-US" i="1" dirty="0"/>
              <a:t>wrap around </a:t>
            </a:r>
            <a:r>
              <a:rPr lang="en-US" dirty="0"/>
              <a:t>or </a:t>
            </a:r>
            <a:r>
              <a:rPr lang="en-US" i="1" dirty="0"/>
              <a:t>overflow</a:t>
            </a:r>
            <a:r>
              <a:rPr lang="en-US" dirty="0"/>
              <a:t> back to the </a:t>
            </a:r>
            <a:r>
              <a:rPr lang="en-US" b="1" dirty="0"/>
              <a:t>smallest</a:t>
            </a:r>
            <a:r>
              <a:rPr lang="en-US" dirty="0"/>
              <a:t> bit representation.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0b1111 + 0b1 = 0b0000</a:t>
            </a:r>
          </a:p>
          <a:p>
            <a:endParaRPr lang="en-US" dirty="0"/>
          </a:p>
          <a:p>
            <a:r>
              <a:rPr lang="en-US" dirty="0"/>
              <a:t>If you go below the </a:t>
            </a:r>
            <a:r>
              <a:rPr lang="en-US" b="1" dirty="0"/>
              <a:t>minimum</a:t>
            </a:r>
            <a:r>
              <a:rPr lang="en-US" dirty="0"/>
              <a:t> value of your bit representation, you </a:t>
            </a:r>
            <a:r>
              <a:rPr lang="en-US" i="1" dirty="0"/>
              <a:t>wrap around </a:t>
            </a:r>
            <a:r>
              <a:rPr lang="en-US" dirty="0"/>
              <a:t>or </a:t>
            </a:r>
            <a:r>
              <a:rPr lang="en-US" i="1" dirty="0"/>
              <a:t>underflow</a:t>
            </a:r>
            <a:r>
              <a:rPr lang="en-US" dirty="0"/>
              <a:t> back to the </a:t>
            </a:r>
            <a:r>
              <a:rPr lang="en-US" b="1" dirty="0"/>
              <a:t>largest</a:t>
            </a:r>
            <a:r>
              <a:rPr lang="en-US" dirty="0"/>
              <a:t> bit representation.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0b0000 - 0b1 = 0b1111</a:t>
            </a:r>
          </a:p>
          <a:p>
            <a:pPr marL="0" indent="0">
              <a:buNone/>
            </a:pP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43551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efault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8904</TotalTime>
  <Words>4713</Words>
  <Application>Microsoft Macintosh PowerPoint</Application>
  <PresentationFormat>Widescreen</PresentationFormat>
  <Paragraphs>1142</Paragraphs>
  <Slides>83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92" baseType="lpstr">
      <vt:lpstr>Andale Mono</vt:lpstr>
      <vt:lpstr>Arial</vt:lpstr>
      <vt:lpstr>Calibri</vt:lpstr>
      <vt:lpstr>Consolas</vt:lpstr>
      <vt:lpstr>Courier</vt:lpstr>
      <vt:lpstr>Helvetica Neue</vt:lpstr>
      <vt:lpstr>Tahoma</vt:lpstr>
      <vt:lpstr>Verdana</vt:lpstr>
      <vt:lpstr>Default Design</vt:lpstr>
      <vt:lpstr>CS107, Lecture 3 Bits and Bytes; Bitwise Operators</vt:lpstr>
      <vt:lpstr>Plan For Today</vt:lpstr>
      <vt:lpstr>Plan For Today</vt:lpstr>
      <vt:lpstr>Base 2</vt:lpstr>
      <vt:lpstr>Hexadecimal</vt:lpstr>
      <vt:lpstr>Unsigned Integers</vt:lpstr>
      <vt:lpstr>Signed Integers: Two’s Complement</vt:lpstr>
      <vt:lpstr>Signed Integers: Two’s Complement</vt:lpstr>
      <vt:lpstr>Overflow and Underflow</vt:lpstr>
      <vt:lpstr>Unsigned Integers</vt:lpstr>
      <vt:lpstr>Signed Numbers</vt:lpstr>
      <vt:lpstr>Aside: ASCII</vt:lpstr>
      <vt:lpstr>printf and Integers</vt:lpstr>
      <vt:lpstr>Casting</vt:lpstr>
      <vt:lpstr>Casting</vt:lpstr>
      <vt:lpstr>Casting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Comparisons Between Different Types</vt:lpstr>
      <vt:lpstr>Plan For Today</vt:lpstr>
      <vt:lpstr>Expanding Bit Representations</vt:lpstr>
      <vt:lpstr>Expanding Bit Representation</vt:lpstr>
      <vt:lpstr>Expanding Bit Representation</vt:lpstr>
      <vt:lpstr>Truncating Bit Representation</vt:lpstr>
      <vt:lpstr>Truncating Bit Representation</vt:lpstr>
      <vt:lpstr>Truncating Bit Representation</vt:lpstr>
      <vt:lpstr>sizeof</vt:lpstr>
      <vt:lpstr>Now that we understand binary representations, how can we manipulate them at the bit level?</vt:lpstr>
      <vt:lpstr>Plan For Today</vt:lpstr>
      <vt:lpstr>Bitwise Operators</vt:lpstr>
      <vt:lpstr>And (&amp;)</vt:lpstr>
      <vt:lpstr>Or (|)</vt:lpstr>
      <vt:lpstr>Not (~)</vt:lpstr>
      <vt:lpstr>Exclusive Or (^)</vt:lpstr>
      <vt:lpstr>An Aside: Boolean Algebra</vt:lpstr>
      <vt:lpstr>Operators on Multiple Bits</vt:lpstr>
      <vt:lpstr>Operators on Multiple Bits</vt:lpstr>
      <vt:lpstr>Operators on Multiple Bits</vt:lpstr>
      <vt:lpstr>Bit Vectors and Sets</vt:lpstr>
      <vt:lpstr>Bit Vectors and Sets</vt:lpstr>
      <vt:lpstr>Bit Vectors and Sets</vt:lpstr>
      <vt:lpstr>Bit Masking</vt:lpstr>
      <vt:lpstr>Bit Masking</vt:lpstr>
      <vt:lpstr>Bit Masking</vt:lpstr>
      <vt:lpstr>Bit Masking</vt:lpstr>
      <vt:lpstr>Bit Masking</vt:lpstr>
      <vt:lpstr>Bit Masking</vt:lpstr>
      <vt:lpstr>Bit Masking</vt:lpstr>
      <vt:lpstr>Bit Masking</vt:lpstr>
      <vt:lpstr>Demo: Bitmasks and GDB</vt:lpstr>
      <vt:lpstr>Bit Masking</vt:lpstr>
      <vt:lpstr>Practice: Bit Masking</vt:lpstr>
      <vt:lpstr>Practice: Bit Masking</vt:lpstr>
      <vt:lpstr>Plan For Today</vt:lpstr>
      <vt:lpstr>Announcements</vt:lpstr>
      <vt:lpstr>Powers of 2</vt:lpstr>
      <vt:lpstr>Demo: Powers of 2</vt:lpstr>
      <vt:lpstr>Plan For Today</vt:lpstr>
      <vt:lpstr>Left Shift (&lt;&lt;)</vt:lpstr>
      <vt:lpstr>Right Shift (&gt;&gt;)</vt:lpstr>
      <vt:lpstr>Right Shift (&gt;&gt;)</vt:lpstr>
      <vt:lpstr>Right Shift (&gt;&gt;)</vt:lpstr>
      <vt:lpstr>Right Shift (&gt;&gt;)</vt:lpstr>
      <vt:lpstr>Right Shift (&gt;&gt;)</vt:lpstr>
      <vt:lpstr>Right Shift (&gt;&gt;)</vt:lpstr>
      <vt:lpstr>Shift Operation Pitfalls</vt:lpstr>
      <vt:lpstr>Bit Operator Pitfalls</vt:lpstr>
      <vt:lpstr>Recap</vt:lpstr>
      <vt:lpstr>Extra Slides</vt:lpstr>
      <vt:lpstr>Demo: Absolute Value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106A Lecture Slides</dc:title>
  <dc:creator/>
  <cp:keywords/>
  <dc:description/>
  <cp:lastModifiedBy>Nicholas Paul Troccoli</cp:lastModifiedBy>
  <cp:revision>865</cp:revision>
  <cp:lastPrinted>2019-01-15T02:43:25Z</cp:lastPrinted>
  <dcterms:created xsi:type="dcterms:W3CDTF">2008-06-28T20:57:21Z</dcterms:created>
  <dcterms:modified xsi:type="dcterms:W3CDTF">2019-04-09T00:13:14Z</dcterms:modified>
</cp:coreProperties>
</file>